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  <p:sldMasterId id="2147483650" r:id="rId2"/>
    <p:sldMasterId id="2147483673" r:id="rId3"/>
  </p:sldMasterIdLst>
  <p:notesMasterIdLst>
    <p:notesMasterId r:id="rId141"/>
  </p:notesMasterIdLst>
  <p:sldIdLst>
    <p:sldId id="256" r:id="rId4"/>
    <p:sldId id="447" r:id="rId5"/>
    <p:sldId id="513" r:id="rId6"/>
    <p:sldId id="515" r:id="rId7"/>
    <p:sldId id="461" r:id="rId8"/>
    <p:sldId id="462" r:id="rId9"/>
    <p:sldId id="485" r:id="rId10"/>
    <p:sldId id="464" r:id="rId11"/>
    <p:sldId id="476" r:id="rId12"/>
    <p:sldId id="503" r:id="rId13"/>
    <p:sldId id="502" r:id="rId14"/>
    <p:sldId id="465" r:id="rId15"/>
    <p:sldId id="463" r:id="rId16"/>
    <p:sldId id="466" r:id="rId17"/>
    <p:sldId id="467" r:id="rId18"/>
    <p:sldId id="468" r:id="rId19"/>
    <p:sldId id="469" r:id="rId20"/>
    <p:sldId id="477" r:id="rId21"/>
    <p:sldId id="470" r:id="rId22"/>
    <p:sldId id="471" r:id="rId23"/>
    <p:sldId id="472" r:id="rId24"/>
    <p:sldId id="473" r:id="rId25"/>
    <p:sldId id="448" r:id="rId26"/>
    <p:sldId id="449" r:id="rId27"/>
    <p:sldId id="450" r:id="rId28"/>
    <p:sldId id="478" r:id="rId29"/>
    <p:sldId id="505" r:id="rId30"/>
    <p:sldId id="506" r:id="rId31"/>
    <p:sldId id="507" r:id="rId32"/>
    <p:sldId id="516" r:id="rId33"/>
    <p:sldId id="508" r:id="rId34"/>
    <p:sldId id="509" r:id="rId35"/>
    <p:sldId id="522" r:id="rId36"/>
    <p:sldId id="523" r:id="rId37"/>
    <p:sldId id="512" r:id="rId38"/>
    <p:sldId id="524" r:id="rId39"/>
    <p:sldId id="451" r:id="rId40"/>
    <p:sldId id="452" r:id="rId41"/>
    <p:sldId id="521" r:id="rId42"/>
    <p:sldId id="525" r:id="rId43"/>
    <p:sldId id="294" r:id="rId44"/>
    <p:sldId id="460" r:id="rId45"/>
    <p:sldId id="340" r:id="rId46"/>
    <p:sldId id="341" r:id="rId47"/>
    <p:sldId id="475" r:id="rId48"/>
    <p:sldId id="453" r:id="rId49"/>
    <p:sldId id="455" r:id="rId50"/>
    <p:sldId id="479" r:id="rId51"/>
    <p:sldId id="481" r:id="rId52"/>
    <p:sldId id="432" r:id="rId53"/>
    <p:sldId id="364" r:id="rId54"/>
    <p:sldId id="480" r:id="rId55"/>
    <p:sldId id="361" r:id="rId56"/>
    <p:sldId id="355" r:id="rId57"/>
    <p:sldId id="356" r:id="rId58"/>
    <p:sldId id="486" r:id="rId59"/>
    <p:sldId id="487" r:id="rId60"/>
    <p:sldId id="488" r:id="rId61"/>
    <p:sldId id="357" r:id="rId62"/>
    <p:sldId id="489" r:id="rId63"/>
    <p:sldId id="490" r:id="rId64"/>
    <p:sldId id="491" r:id="rId65"/>
    <p:sldId id="358" r:id="rId66"/>
    <p:sldId id="492" r:id="rId67"/>
    <p:sldId id="514" r:id="rId68"/>
    <p:sldId id="359" r:id="rId69"/>
    <p:sldId id="493" r:id="rId70"/>
    <p:sldId id="494" r:id="rId71"/>
    <p:sldId id="360" r:id="rId72"/>
    <p:sldId id="495" r:id="rId73"/>
    <p:sldId id="496" r:id="rId74"/>
    <p:sldId id="474" r:id="rId75"/>
    <p:sldId id="457" r:id="rId76"/>
    <p:sldId id="459" r:id="rId77"/>
    <p:sldId id="482" r:id="rId78"/>
    <p:sldId id="379" r:id="rId79"/>
    <p:sldId id="497" r:id="rId80"/>
    <p:sldId id="382" r:id="rId81"/>
    <p:sldId id="498" r:id="rId82"/>
    <p:sldId id="504" r:id="rId83"/>
    <p:sldId id="499" r:id="rId84"/>
    <p:sldId id="383" r:id="rId85"/>
    <p:sldId id="384" r:id="rId86"/>
    <p:sldId id="385" r:id="rId87"/>
    <p:sldId id="386" r:id="rId88"/>
    <p:sldId id="387" r:id="rId89"/>
    <p:sldId id="388" r:id="rId90"/>
    <p:sldId id="500" r:id="rId91"/>
    <p:sldId id="501" r:id="rId92"/>
    <p:sldId id="483" r:id="rId93"/>
    <p:sldId id="402" r:id="rId94"/>
    <p:sldId id="398" r:id="rId95"/>
    <p:sldId id="403" r:id="rId96"/>
    <p:sldId id="404" r:id="rId97"/>
    <p:sldId id="405" r:id="rId98"/>
    <p:sldId id="484" r:id="rId99"/>
    <p:sldId id="409" r:id="rId100"/>
    <p:sldId id="410" r:id="rId101"/>
    <p:sldId id="293" r:id="rId102"/>
    <p:sldId id="365" r:id="rId103"/>
    <p:sldId id="367" r:id="rId104"/>
    <p:sldId id="368" r:id="rId105"/>
    <p:sldId id="369" r:id="rId106"/>
    <p:sldId id="370" r:id="rId107"/>
    <p:sldId id="371" r:id="rId108"/>
    <p:sldId id="433" r:id="rId109"/>
    <p:sldId id="299" r:id="rId110"/>
    <p:sldId id="377" r:id="rId111"/>
    <p:sldId id="380" r:id="rId112"/>
    <p:sldId id="378" r:id="rId113"/>
    <p:sldId id="389" r:id="rId114"/>
    <p:sldId id="390" r:id="rId115"/>
    <p:sldId id="391" r:id="rId116"/>
    <p:sldId id="392" r:id="rId117"/>
    <p:sldId id="456" r:id="rId118"/>
    <p:sldId id="400" r:id="rId119"/>
    <p:sldId id="395" r:id="rId120"/>
    <p:sldId id="396" r:id="rId121"/>
    <p:sldId id="439" r:id="rId122"/>
    <p:sldId id="423" r:id="rId123"/>
    <p:sldId id="440" r:id="rId124"/>
    <p:sldId id="426" r:id="rId125"/>
    <p:sldId id="441" r:id="rId126"/>
    <p:sldId id="424" r:id="rId127"/>
    <p:sldId id="442" r:id="rId128"/>
    <p:sldId id="425" r:id="rId129"/>
    <p:sldId id="443" r:id="rId130"/>
    <p:sldId id="427" r:id="rId131"/>
    <p:sldId id="444" r:id="rId132"/>
    <p:sldId id="429" r:id="rId133"/>
    <p:sldId id="445" r:id="rId134"/>
    <p:sldId id="428" r:id="rId135"/>
    <p:sldId id="446" r:id="rId136"/>
    <p:sldId id="430" r:id="rId137"/>
    <p:sldId id="397" r:id="rId138"/>
    <p:sldId id="399" r:id="rId139"/>
    <p:sldId id="401" r:id="rId140"/>
  </p:sldIdLst>
  <p:sldSz cx="9144000" cy="6858000" type="screen4x3"/>
  <p:notesSz cx="6815138" cy="9823450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3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3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3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3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3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94">
          <p15:clr>
            <a:srgbClr val="A4A3A4"/>
          </p15:clr>
        </p15:guide>
        <p15:guide id="2" pos="214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E9A00"/>
    <a:srgbClr val="F2B503"/>
    <a:srgbClr val="396685"/>
    <a:srgbClr val="396683"/>
    <a:srgbClr val="FCB223"/>
    <a:srgbClr val="EF9C00"/>
    <a:srgbClr val="F7E8EE"/>
    <a:srgbClr val="D2C8E5"/>
    <a:srgbClr val="FCF7F2"/>
    <a:srgbClr val="D4E7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669" autoAdjust="0"/>
  </p:normalViewPr>
  <p:slideViewPr>
    <p:cSldViewPr>
      <p:cViewPr varScale="1">
        <p:scale>
          <a:sx n="69" d="100"/>
          <a:sy n="69" d="100"/>
        </p:scale>
        <p:origin x="1025" y="2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-2958" y="-84"/>
      </p:cViewPr>
      <p:guideLst>
        <p:guide orient="horz" pos="3094"/>
        <p:guide pos="21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slide" Target="slides/slide131.xml"/><Relationship Id="rId139" Type="http://schemas.openxmlformats.org/officeDocument/2006/relationships/slide" Target="slides/slide13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275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200"/>
            </a:lvl1pPr>
          </a:lstStyle>
          <a:p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0800" y="0"/>
            <a:ext cx="295275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endParaRPr lang="en-US" altLang="zh-CN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0913" y="736600"/>
            <a:ext cx="4914900" cy="3684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665663"/>
            <a:ext cx="5453062" cy="442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31325"/>
            <a:ext cx="295275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kumimoji="0" sz="1200"/>
            </a:lvl1pPr>
          </a:lstStyle>
          <a:p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0800" y="9331325"/>
            <a:ext cx="2952750" cy="49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200"/>
            </a:lvl1pPr>
          </a:lstStyle>
          <a:p>
            <a:fld id="{BBDFE87B-C65E-4E5A-8ED4-99C181E81FF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61887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D0D9BC-F8B6-4F1E-B0FC-DFFF070716F9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736600"/>
            <a:ext cx="4911725" cy="3684588"/>
          </a:xfrm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4023023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401289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100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958052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101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086484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102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086484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103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086484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104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086484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105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086484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106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093542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107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421018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108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325097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109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8196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2004</a:t>
            </a:r>
            <a:r>
              <a:rPr lang="zh-CN" altLang="en-US" dirty="0"/>
              <a:t>年生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39114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086176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642947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883814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58148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793443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602658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488091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158382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565124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1696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29216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042296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623086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701676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062446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858252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206089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985557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738661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872414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8777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920806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910444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776669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613517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551432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091349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100236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594288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3577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7485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0734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7050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0482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2502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535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89467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99471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66596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6785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77761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1597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39964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15230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64886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80530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6708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4731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46171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48868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43677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40933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77148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48553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86372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02328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09686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826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49330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57316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66088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85468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35426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23275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62042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43795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5505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75103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2108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43686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安全：在一定攻击模型之下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06563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新的名词：网络空间安全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07040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新的名词：网络空间安全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32899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19019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55143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针对每个特性举例子进行说明</a:t>
            </a:r>
            <a:endParaRPr lang="en-US" altLang="zh-CN" dirty="0"/>
          </a:p>
          <a:p>
            <a:r>
              <a:rPr lang="zh-CN" altLang="en-US" dirty="0"/>
              <a:t>数据机密性：业务数据</a:t>
            </a:r>
            <a:endParaRPr lang="en-US" altLang="zh-CN" dirty="0"/>
          </a:p>
          <a:p>
            <a:r>
              <a:rPr lang="zh-CN" altLang="en-US" dirty="0"/>
              <a:t>隐私性：个人数据</a:t>
            </a:r>
            <a:r>
              <a:rPr lang="en-US" altLang="zh-CN" dirty="0"/>
              <a:t>`</a:t>
            </a:r>
          </a:p>
          <a:p>
            <a:r>
              <a:rPr lang="zh-CN" altLang="en-US" dirty="0"/>
              <a:t>隐私性：数据是被动收集的，数据机密性：主动提供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55143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针对每个特性举例子进行说明</a:t>
            </a:r>
            <a:endParaRPr lang="en-US" altLang="zh-CN" dirty="0"/>
          </a:p>
          <a:p>
            <a:r>
              <a:rPr lang="zh-CN" altLang="en-US" dirty="0"/>
              <a:t>数据机密性：业务数据</a:t>
            </a:r>
            <a:endParaRPr lang="en-US" altLang="zh-CN" dirty="0"/>
          </a:p>
          <a:p>
            <a:r>
              <a:rPr lang="zh-CN" altLang="en-US" dirty="0"/>
              <a:t>隐私性：个人数据</a:t>
            </a:r>
            <a:r>
              <a:rPr lang="en-US" altLang="zh-CN" dirty="0"/>
              <a:t>`</a:t>
            </a:r>
          </a:p>
          <a:p>
            <a:r>
              <a:rPr lang="zh-CN" altLang="en-US" dirty="0"/>
              <a:t>隐私性：数据是被动收集的，数据机密性：主动提供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71856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56291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69584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5514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89306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28148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00429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78628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55143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73405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大报恩寺舍利、阿育王塔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59946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55143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90662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07572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5514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口头补充密码学其它内容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73949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MISP</a:t>
            </a:r>
            <a:r>
              <a:rPr lang="zh-CN" altLang="en-US" dirty="0"/>
              <a:t>：开源的威胁情报共享软件</a:t>
            </a:r>
            <a:endParaRPr lang="en-US" altLang="zh-CN" dirty="0"/>
          </a:p>
          <a:p>
            <a:r>
              <a:rPr lang="en-US" altLang="zh-CN" dirty="0"/>
              <a:t>STIX</a:t>
            </a:r>
            <a:r>
              <a:rPr lang="zh-CN" altLang="en-US" dirty="0"/>
              <a:t>：结构化威胁信息表达式，是用来交换威胁情报的一种语言和序列化格式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40125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55813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84841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身份信息：隐私性</a:t>
            </a:r>
            <a:endParaRPr lang="en-US" altLang="zh-CN" dirty="0"/>
          </a:p>
          <a:p>
            <a:r>
              <a:rPr lang="zh-CN" altLang="en-US" dirty="0"/>
              <a:t>订票信息：机密性</a:t>
            </a:r>
            <a:endParaRPr lang="en-US" altLang="zh-CN" dirty="0"/>
          </a:p>
          <a:p>
            <a:r>
              <a:rPr lang="zh-CN" altLang="en-US" dirty="0"/>
              <a:t>订票不能修改：完整性</a:t>
            </a:r>
            <a:endParaRPr lang="en-US" altLang="zh-CN" dirty="0"/>
          </a:p>
          <a:p>
            <a:r>
              <a:rPr lang="zh-CN" altLang="en-US" dirty="0"/>
              <a:t>国庆节买票：可用性</a:t>
            </a:r>
            <a:endParaRPr lang="en-US" altLang="zh-CN" dirty="0"/>
          </a:p>
          <a:p>
            <a:r>
              <a:rPr lang="zh-CN" altLang="en-US" dirty="0"/>
              <a:t>实名认证：真实性</a:t>
            </a:r>
            <a:endParaRPr lang="en-US" altLang="zh-CN" dirty="0"/>
          </a:p>
          <a:p>
            <a:r>
              <a:rPr lang="zh-CN" altLang="en-US" dirty="0"/>
              <a:t>安全检测：可计量性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73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19895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身份信息：机密性</a:t>
            </a:r>
            <a:endParaRPr lang="en-US" altLang="zh-CN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订票不能修改：完整性</a:t>
            </a:r>
            <a:endParaRPr lang="en-US" altLang="zh-CN" dirty="0"/>
          </a:p>
          <a:p>
            <a:r>
              <a:rPr lang="zh-CN" altLang="en-US" dirty="0"/>
              <a:t>国庆节买票：可用性</a:t>
            </a:r>
            <a:endParaRPr lang="en-US" altLang="zh-CN" dirty="0"/>
          </a:p>
          <a:p>
            <a:r>
              <a:rPr lang="zh-CN" altLang="en-US" dirty="0"/>
              <a:t>实名认证：真实性</a:t>
            </a:r>
            <a:endParaRPr lang="en-US" altLang="zh-CN" dirty="0"/>
          </a:p>
          <a:p>
            <a:r>
              <a:rPr lang="zh-CN" altLang="en-US" dirty="0"/>
              <a:t>安全检测：可计量性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74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736297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75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049520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76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441232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77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036938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0231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79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9922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874320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80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07408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厨师、教师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81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204449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82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11141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上课点名代答、冒充发送邮件等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83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62218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语音录音，识别开门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84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282172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传纸条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85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246370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抢票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86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411370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87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30531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88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915273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89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554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794112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90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915112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91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672407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92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730153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93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635415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94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746857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95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015506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96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464614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97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188464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52500" y="736600"/>
            <a:ext cx="4911725" cy="36845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DFE87B-C65E-4E5A-8ED4-99C181E81FF7}" type="slidenum">
              <a:rPr lang="en-US" altLang="zh-CN" smtClean="0"/>
              <a:pPr/>
              <a:t>98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589272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EA5B82-B4E9-41A3-A625-36AEA007F473}" type="slidenum">
              <a:rPr lang="en-US" altLang="zh-CN"/>
              <a:pPr/>
              <a:t>99</a:t>
            </a:fld>
            <a:endParaRPr lang="en-US" altLang="zh-CN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736600"/>
            <a:ext cx="4911725" cy="3684588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46754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底图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ea typeface="华文彩云" pitchFamily="2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dirty="0"/>
              <a:t>单击此处编辑母版副标题样式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5B20A6E-EE95-4C69-A746-16DACCEEC7B9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2056" name="Picture 8" descr="箭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5895975"/>
            <a:ext cx="508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1143000" y="5562600"/>
            <a:ext cx="3733800" cy="0"/>
          </a:xfrm>
          <a:prstGeom prst="line">
            <a:avLst/>
          </a:prstGeom>
          <a:noFill/>
          <a:ln w="57150">
            <a:solidFill>
              <a:srgbClr val="BFD8E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>
            <a:off x="4191000" y="1828800"/>
            <a:ext cx="3733800" cy="0"/>
          </a:xfrm>
          <a:prstGeom prst="line">
            <a:avLst/>
          </a:prstGeom>
          <a:noFill/>
          <a:ln w="57150">
            <a:solidFill>
              <a:srgbClr val="BFD8E6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59" name="Text Box 11"/>
          <p:cNvSpPr txBox="1">
            <a:spLocks noChangeArrowheads="1"/>
          </p:cNvSpPr>
          <p:nvPr userDrawn="1"/>
        </p:nvSpPr>
        <p:spPr bwMode="auto">
          <a:xfrm>
            <a:off x="177800" y="620713"/>
            <a:ext cx="51149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i="1" dirty="0">
                <a:solidFill>
                  <a:srgbClr val="005687"/>
                </a:solidFill>
                <a:ea typeface="华文行楷" pitchFamily="2" charset="-122"/>
              </a:rPr>
              <a:t>南京邮电大学物联网学院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-10521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745C02BD-FF71-4279-9209-5F21208CDBFF}" type="datetime2">
              <a:rPr lang="zh-CN" altLang="en-US" smtClean="0"/>
              <a:t>2025年2月20日</a:t>
            </a:fld>
            <a:endParaRPr lang="en-US" altLang="zh-CN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7" grpId="0" animBg="1"/>
      <p:bldP spid="205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0" y="65722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7000A89-1358-427A-9224-76E1FE403A0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48BE21-9D76-41A2-BC25-41ED2C4F009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8160485"/>
      </p:ext>
    </p:extLst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115888"/>
            <a:ext cx="1979613" cy="5689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1188" y="115888"/>
            <a:ext cx="5789612" cy="5689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0" y="65722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6677894-57C0-49B5-B5A5-BED7B0CF33A2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415E74-B908-4607-8BCD-F91C53B086F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2366722"/>
      </p:ext>
    </p:extLst>
  </p:cSld>
  <p:clrMapOvr>
    <a:masterClrMapping/>
  </p:clrMapOvr>
  <p:transition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7921625" cy="10080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484313"/>
            <a:ext cx="3810000" cy="43211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46613" y="1484313"/>
            <a:ext cx="3810000" cy="43211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0" y="6597352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06DB034-5BC0-43EC-91D3-E9F359B42C2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732240" y="65722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BC6F2BA1-95CA-4F4D-926B-8DA0D9C4C08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9341576"/>
      </p:ext>
    </p:extLst>
  </p:cSld>
  <p:clrMapOvr>
    <a:masterClrMapping/>
  </p:clrMapOvr>
  <p:transition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FD1084-0A5E-4DEF-A095-4A1FFC8080F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2267E0-13A2-4D3F-9834-3F91B2B60C7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4382426"/>
      </p:ext>
    </p:extLst>
  </p:cSld>
  <p:clrMapOvr>
    <a:masterClrMapping/>
  </p:clrMapOvr>
  <p:transition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CACE890-F087-440C-87EE-C41B52F9CFF9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A1EC56-8748-426B-855A-225108A5641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5719682"/>
      </p:ext>
    </p:extLst>
  </p:cSld>
  <p:clrMapOvr>
    <a:masterClrMapping/>
  </p:clrMapOvr>
  <p:transition>
    <p:wipe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0" y="6597352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F1EC2EB-9D5F-4167-BDD0-4577C0FC8C36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CF6E31-E197-476C-B990-98FD2EF340A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6233765"/>
      </p:ext>
    </p:extLst>
  </p:cSld>
  <p:clrMapOvr>
    <a:masterClrMapping/>
  </p:clrMapOvr>
  <p:transition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12875"/>
            <a:ext cx="4038600" cy="4713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12875"/>
            <a:ext cx="4038600" cy="4713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66DA2C-26E8-41DD-BB0F-A4188355FB97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28AD5E-5192-47B5-A75B-4C093FD9BCB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7049420"/>
      </p:ext>
    </p:extLst>
  </p:cSld>
  <p:clrMapOvr>
    <a:masterClrMapping/>
  </p:clrMapOvr>
  <p:transition>
    <p:wipe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-36512" y="6597352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7F32BA1-9A63-4463-BD2D-02CF2E847F8A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A7513A-5216-4CAD-9839-C232BEA38E9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5103984"/>
      </p:ext>
    </p:extLst>
  </p:cSld>
  <p:clrMapOvr>
    <a:masterClrMapping/>
  </p:clrMapOvr>
  <p:transition>
    <p:wipe dir="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0" y="6597352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C8CB3DC2-D71A-40FF-B509-D7E3F4A3EF78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5D2523-320B-46B9-864B-EA9DC24FC5D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3686229"/>
      </p:ext>
    </p:extLst>
  </p:cSld>
  <p:clrMapOvr>
    <a:masterClrMapping/>
  </p:clrMapOvr>
  <p:transition>
    <p:wipe dir="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0" y="65531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B1801936-3FCB-4230-ADA6-F393E29DE6B0}" type="datetime2">
              <a:rPr lang="zh-CN" altLang="en-US" smtClean="0"/>
              <a:t>2025年2月20日</a:t>
            </a:fld>
            <a:endParaRPr lang="en-US" altLang="zh-CN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7CF4C7-6BA9-47AB-AC85-63C69617069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862329"/>
      </p:ext>
    </p:extLst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07504" y="65722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96A1837-B483-4963-A675-595E831DAFE5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5722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732240" y="65722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58C8F27-2AC2-4F48-B4D1-AAB02A38F0D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4994082"/>
      </p:ext>
    </p:extLst>
  </p:cSld>
  <p:clrMapOvr>
    <a:masterClrMapping/>
  </p:clrMapOvr>
  <p:transition>
    <p:wipe dir="d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378" y="6597352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B10C49E6-C563-458B-8307-70506A68DDA9}" type="datetime2">
              <a:rPr lang="zh-CN" altLang="en-US" smtClean="0"/>
              <a:t>2025年2月20日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597B33-B225-46E2-A025-B794532194F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542700"/>
      </p:ext>
    </p:extLst>
  </p:cSld>
  <p:clrMapOvr>
    <a:masterClrMapping/>
  </p:clrMapOvr>
  <p:transition>
    <p:wipe dir="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0" y="6597352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50E63DAE-FBDD-4A3A-BA95-6AC1C8F162B7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88805B-3C35-4E78-9FF0-F0286E6DA34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3066567"/>
      </p:ext>
    </p:extLst>
  </p:cSld>
  <p:clrMapOvr>
    <a:masterClrMapping/>
  </p:clrMapOvr>
  <p:transition>
    <p:wipe dir="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0" y="65531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C7C52C8-034A-4564-B7B8-A7AE3DED7CAC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64E024-2429-4A4A-A669-3525C2CDAA4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5795120"/>
      </p:ext>
    </p:extLst>
  </p:cSld>
  <p:clrMapOvr>
    <a:masterClrMapping/>
  </p:clrMapOvr>
  <p:transition>
    <p:wipe dir="d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8925" y="0"/>
            <a:ext cx="2058988" cy="61261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029325" cy="61261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0" y="65531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087C13D-F115-4211-9FAA-BD98BB5E1FF5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3AA22A-17CA-4807-BA1B-CDC3D698749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6009548"/>
      </p:ext>
    </p:extLst>
  </p:cSld>
  <p:clrMapOvr>
    <a:masterClrMapping/>
  </p:clrMapOvr>
  <p:transition>
    <p:wipe dir="d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底图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ea typeface="华文彩云" pitchFamily="2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dirty="0"/>
              <a:t>单击此处编辑母版副标题样式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5B20A6E-EE95-4C69-A746-16DACCEEC7B9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2056" name="Picture 8" descr="箭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5895975"/>
            <a:ext cx="508000" cy="21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Line 9"/>
          <p:cNvSpPr>
            <a:spLocks noChangeShapeType="1"/>
          </p:cNvSpPr>
          <p:nvPr/>
        </p:nvSpPr>
        <p:spPr bwMode="auto">
          <a:xfrm>
            <a:off x="1143000" y="5562600"/>
            <a:ext cx="3733800" cy="0"/>
          </a:xfrm>
          <a:prstGeom prst="line">
            <a:avLst/>
          </a:prstGeom>
          <a:noFill/>
          <a:ln w="57150">
            <a:solidFill>
              <a:srgbClr val="BFD8E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58" name="Line 10"/>
          <p:cNvSpPr>
            <a:spLocks noChangeShapeType="1"/>
          </p:cNvSpPr>
          <p:nvPr/>
        </p:nvSpPr>
        <p:spPr bwMode="auto">
          <a:xfrm>
            <a:off x="4191000" y="1828800"/>
            <a:ext cx="3733800" cy="0"/>
          </a:xfrm>
          <a:prstGeom prst="line">
            <a:avLst/>
          </a:prstGeom>
          <a:noFill/>
          <a:ln w="57150">
            <a:solidFill>
              <a:srgbClr val="BFD8E6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59" name="Text Box 11"/>
          <p:cNvSpPr txBox="1">
            <a:spLocks noChangeArrowheads="1"/>
          </p:cNvSpPr>
          <p:nvPr userDrawn="1"/>
        </p:nvSpPr>
        <p:spPr bwMode="auto">
          <a:xfrm>
            <a:off x="177800" y="620713"/>
            <a:ext cx="51149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i="1" dirty="0">
                <a:solidFill>
                  <a:srgbClr val="3333CC"/>
                </a:solidFill>
                <a:ea typeface="华文行楷" pitchFamily="2" charset="-122"/>
              </a:rPr>
              <a:t>南京邮电大学物联网学院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-10521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E0600BF-AFAD-4DA7-BCDB-BE706D9CA0F5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16811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7" grpId="0" animBg="1"/>
      <p:bldP spid="2058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07504" y="65722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BE079B2C-12C8-4622-BAE7-3EFEF12F4074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500192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699448" y="65722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58C8F27-2AC2-4F48-B4D1-AAB02A38F0D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335898"/>
      </p:ext>
    </p:extLst>
  </p:cSld>
  <p:clrMapOvr>
    <a:masterClrMapping/>
  </p:clrMapOvr>
  <p:transition>
    <p:wipe dir="d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2F07D1-0600-44B2-A91C-D5E2637286C2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DEBAEC-5FFB-4367-942F-651B46A393A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479517"/>
      </p:ext>
    </p:extLst>
  </p:cSld>
  <p:clrMapOvr>
    <a:masterClrMapping/>
  </p:clrMapOvr>
  <p:transition>
    <p:wipe dir="d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484313"/>
            <a:ext cx="3810000" cy="4321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3810000" cy="4321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6D5F899-4FAF-43A4-B9BC-F2F16EC59E7A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2F2D49-B3D8-46AA-97D1-3C5FD17B297C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030135"/>
      </p:ext>
    </p:extLst>
  </p:cSld>
  <p:clrMapOvr>
    <a:masterClrMapping/>
  </p:clrMapOvr>
  <p:transition>
    <p:wipe dir="d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703D83-D277-41E1-AAE8-AB88C23DB4A1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4456F6-9082-4F67-8008-2EA7BDCC6AC3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724814"/>
      </p:ext>
    </p:extLst>
  </p:cSld>
  <p:clrMapOvr>
    <a:masterClrMapping/>
  </p:clrMapOvr>
  <p:transition>
    <p:wipe dir="d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88366DC-1C3A-46FD-993F-07FB503147E7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7F2E61-75E1-4E22-B7C3-7A96A5DEDED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092244"/>
      </p:ext>
    </p:extLst>
  </p:cSld>
  <p:clrMapOvr>
    <a:masterClrMapping/>
  </p:clrMapOvr>
  <p:transition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EDBCF25-C701-434D-A4BD-486CE41BC7ED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DEBAEC-5FFB-4367-942F-651B46A393A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7767307"/>
      </p:ext>
    </p:extLst>
  </p:cSld>
  <p:clrMapOvr>
    <a:masterClrMapping/>
  </p:clrMapOvr>
  <p:transition>
    <p:wipe dir="d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DF7630-E48D-40DC-B0B5-A5F5F544FCB9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C9FC22-3262-423B-B838-B0162BEC6DC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56992"/>
      </p:ext>
    </p:extLst>
  </p:cSld>
  <p:clrMapOvr>
    <a:masterClrMapping/>
  </p:clrMapOvr>
  <p:transition>
    <p:wipe dir="d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7E4E3DA-B4FF-4D22-B18F-C0E4E556256A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6191F9-3777-4D9C-AEBF-2E007B342C8C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649970"/>
      </p:ext>
    </p:extLst>
  </p:cSld>
  <p:clrMapOvr>
    <a:masterClrMapping/>
  </p:clrMapOvr>
  <p:transition>
    <p:wipe dir="d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3ABEC1-28BD-43F5-A761-422FA020B5A5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858FE7-906E-4236-BC77-4CC9780FDBD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954526"/>
      </p:ext>
    </p:extLst>
  </p:cSld>
  <p:clrMapOvr>
    <a:masterClrMapping/>
  </p:clrMapOvr>
  <p:transition>
    <p:wipe dir="d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C883E94-391A-4089-A51C-8D09F5B6AA45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48BE21-9D76-41A2-BC25-41ED2C4F009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764685"/>
      </p:ext>
    </p:extLst>
  </p:cSld>
  <p:clrMapOvr>
    <a:masterClrMapping/>
  </p:clrMapOvr>
  <p:transition>
    <p:wipe dir="d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115888"/>
            <a:ext cx="1979613" cy="5689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1188" y="115888"/>
            <a:ext cx="5789612" cy="5689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E52E27-96BA-45B0-8DB1-464ADCA9DA7A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415E74-B908-4607-8BCD-F91C53B086F2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850624"/>
      </p:ext>
    </p:extLst>
  </p:cSld>
  <p:clrMapOvr>
    <a:masterClrMapping/>
  </p:clrMapOvr>
  <p:transition>
    <p:wipe dir="d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484313"/>
            <a:ext cx="3810000" cy="43211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46613" y="1484313"/>
            <a:ext cx="3810000" cy="43211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0" y="6597352"/>
            <a:ext cx="1905000" cy="504056"/>
          </a:xfrm>
        </p:spPr>
        <p:txBody>
          <a:bodyPr/>
          <a:lstStyle>
            <a:lvl1pPr>
              <a:defRPr/>
            </a:lvl1pPr>
          </a:lstStyle>
          <a:p>
            <a:fld id="{C914311B-6B1D-4332-9B74-D3D9166F455A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5722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5722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BC6F2BA1-95CA-4F4D-926B-8DA0D9C4C08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00965"/>
      </p:ext>
    </p:extLst>
  </p:cSld>
  <p:clrMapOvr>
    <a:masterClrMapping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484313"/>
            <a:ext cx="3810000" cy="4321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6613" y="1484313"/>
            <a:ext cx="3810000" cy="4321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1EDFAF-7468-4613-B1C2-2B58912299CD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62F2D49-B3D8-46AA-97D1-3C5FD17B297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6386522"/>
      </p:ext>
    </p:extLst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4628" y="-99392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CFEB57-480C-4051-8344-437EF5311F1B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4456F6-9082-4F67-8008-2EA7BDCC6AC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0181963"/>
      </p:ext>
    </p:extLst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4434" y="65722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5152CECB-3954-434E-985E-335E827F6707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7F2E61-75E1-4E22-B7C3-7A96A5DEDED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6746065"/>
      </p:ext>
    </p:extLst>
  </p:cSld>
  <p:clrMapOvr>
    <a:masterClrMapping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787" y="65722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2E53F3A8-ECCF-4B47-B9FC-CA3CC7325416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C9FC22-3262-423B-B838-B0162BEC6DC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1075541"/>
      </p:ext>
    </p:extLst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0" y="65722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F0E4D12-E609-4960-A235-AAFA45726BB4}" type="datetime2">
              <a:rPr lang="zh-CN" altLang="en-US" smtClean="0"/>
              <a:t>2025年2月20日</a:t>
            </a:fld>
            <a:endParaRPr lang="en-US" alt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6191F9-3777-4D9C-AEBF-2E007B342C8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127029"/>
      </p:ext>
    </p:extLst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-2983" y="65722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EB9C0DD-25EA-4678-BCAC-910D5C822509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858FE7-906E-4236-BC77-4CC9780FDBD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4937093"/>
      </p:ext>
    </p:extLst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484313"/>
            <a:ext cx="7772400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5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6B65FA3A-2668-48E0-8716-25C9B116A9A2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722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13502" y="6555415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815DBA6-35C2-4EBF-95A8-CF13353E5CF1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569748" y="-27384"/>
            <a:ext cx="7921625" cy="100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72" r:id="rId12"/>
  </p:sldLayoutIdLst>
  <p:transition>
    <p:wipe dir="d"/>
  </p:transition>
  <p:hf hdr="0" ftr="0"/>
  <p:txStyles>
    <p:titleStyle>
      <a:lvl1pPr algn="ctr" rtl="0" fontAlgn="base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Times New Roman" pitchFamily="18" charset="0"/>
          <a:ea typeface="华文中宋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Times New Roman" pitchFamily="18" charset="0"/>
          <a:ea typeface="华文中宋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Times New Roman" pitchFamily="18" charset="0"/>
          <a:ea typeface="华文中宋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Times New Roman" pitchFamily="18" charset="0"/>
          <a:ea typeface="华文中宋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Times New Roman" pitchFamily="18" charset="0"/>
          <a:ea typeface="华文中宋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Times New Roman" pitchFamily="18" charset="0"/>
          <a:ea typeface="华文中宋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Times New Roman" pitchFamily="18" charset="0"/>
          <a:ea typeface="华文中宋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Times New Roman" pitchFamily="18" charset="0"/>
          <a:ea typeface="华文中宋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ingdings" pitchFamily="2" charset="2"/>
        <a:buChar char="ü"/>
        <a:defRPr kumimoji="1" sz="2800">
          <a:solidFill>
            <a:schemeClr val="tx1"/>
          </a:solidFill>
          <a:latin typeface="+mn-lt"/>
          <a:ea typeface="楷体_GB2312" pitchFamily="49" charset="-122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楷体_GB2312" pitchFamily="49" charset="-122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楷体_GB2312" pitchFamily="49" charset="-122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pt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0"/>
            <a:ext cx="9144000" cy="688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-90264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12875"/>
            <a:ext cx="8229600" cy="471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49" y="65531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0" sz="1400"/>
            </a:lvl1pPr>
          </a:lstStyle>
          <a:p>
            <a:fld id="{D00840A2-0F1C-476E-BF14-065167E52A69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400"/>
            </a:lvl1pPr>
          </a:lstStyle>
          <a:p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5315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400"/>
            </a:lvl1pPr>
          </a:lstStyle>
          <a:p>
            <a:fld id="{9AC083E8-8474-45C2-A4F7-9D05B00CA60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wipe dir="d"/>
  </p:transition>
  <p:hf hdr="0" ftr="0"/>
  <p:txStyles>
    <p:titleStyle>
      <a:lvl1pPr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华文中宋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华文中宋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华文中宋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华文中宋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华文中宋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华文中宋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华文中宋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华文中宋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484313"/>
            <a:ext cx="7772400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-23884" y="65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fld id="{99E33319-BA0C-4C54-80A5-EF54032CB014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722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815DBA6-35C2-4EBF-95A8-CF13353E5CF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-27334"/>
            <a:ext cx="7921625" cy="100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74714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autoUpdateAnimBg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0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/>
  <p:txStyles>
    <p:titleStyle>
      <a:lvl1pPr algn="ctr" rtl="0" fontAlgn="base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Times New Roman" pitchFamily="18" charset="0"/>
          <a:ea typeface="华文中宋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Times New Roman" pitchFamily="18" charset="0"/>
          <a:ea typeface="华文中宋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Times New Roman" pitchFamily="18" charset="0"/>
          <a:ea typeface="华文中宋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Times New Roman" pitchFamily="18" charset="0"/>
          <a:ea typeface="华文中宋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Times New Roman" pitchFamily="18" charset="0"/>
          <a:ea typeface="华文中宋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Times New Roman" pitchFamily="18" charset="0"/>
          <a:ea typeface="华文中宋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Times New Roman" pitchFamily="18" charset="0"/>
          <a:ea typeface="华文中宋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000" b="1">
          <a:solidFill>
            <a:schemeClr val="tx2"/>
          </a:solidFill>
          <a:latin typeface="Times New Roman" pitchFamily="18" charset="0"/>
          <a:ea typeface="华文中宋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Wingdings" pitchFamily="2" charset="2"/>
        <a:buChar char="Ø"/>
        <a:defRPr kumimoji="1"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ingdings" pitchFamily="2" charset="2"/>
        <a:buChar char="ü"/>
        <a:defRPr kumimoji="1" sz="2800">
          <a:solidFill>
            <a:schemeClr val="tx1"/>
          </a:solidFill>
          <a:latin typeface="+mn-lt"/>
          <a:ea typeface="楷体_GB2312" pitchFamily="49" charset="-122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楷体_GB2312" pitchFamily="49" charset="-122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楷体_GB2312" pitchFamily="49" charset="-122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0.wmf"/><Relationship Id="rId5" Type="http://schemas.openxmlformats.org/officeDocument/2006/relationships/image" Target="../media/image89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11" Type="http://schemas.openxmlformats.org/officeDocument/2006/relationships/image" Target="../media/image48.png"/><Relationship Id="rId5" Type="http://schemas.openxmlformats.org/officeDocument/2006/relationships/image" Target="../media/image42.jpeg"/><Relationship Id="rId10" Type="http://schemas.openxmlformats.org/officeDocument/2006/relationships/image" Target="../media/image47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2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1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934072"/>
            <a:ext cx="7772400" cy="1143000"/>
          </a:xfrm>
        </p:spPr>
        <p:txBody>
          <a:bodyPr/>
          <a:lstStyle/>
          <a:p>
            <a:r>
              <a:rPr lang="zh-CN" altLang="en-US" sz="6600" dirty="0">
                <a:solidFill>
                  <a:srgbClr val="00517F"/>
                </a:solidFill>
                <a:latin typeface="华文彩云" pitchFamily="2" charset="-122"/>
              </a:rPr>
              <a:t>网 络 安 全 技 术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611763"/>
            <a:ext cx="6400800" cy="14176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 b="0" i="1" dirty="0">
                <a:solidFill>
                  <a:srgbClr val="00517F"/>
                </a:solidFill>
                <a:ea typeface="华文行楷" pitchFamily="2" charset="-122"/>
              </a:rPr>
              <a:t>何高峰</a:t>
            </a:r>
            <a:endParaRPr lang="en-US" altLang="zh-CN" sz="2800" b="0" i="1" dirty="0">
              <a:solidFill>
                <a:srgbClr val="00517F"/>
              </a:solidFill>
              <a:ea typeface="华文行楷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b="0" i="1" dirty="0">
                <a:solidFill>
                  <a:srgbClr val="00517F"/>
                </a:solidFill>
                <a:ea typeface="华文行楷" pitchFamily="2" charset="-122"/>
              </a:rPr>
              <a:t>hegaofeng@njupt.edu.cn</a:t>
            </a:r>
            <a:endParaRPr lang="zh-CN" altLang="en-US" sz="2800" b="0" i="1" dirty="0">
              <a:solidFill>
                <a:srgbClr val="00517F"/>
              </a:solidFill>
              <a:ea typeface="华文行楷" pitchFamily="2" charset="-122"/>
            </a:endParaRPr>
          </a:p>
        </p:txBody>
      </p:sp>
    </p:spTree>
  </p:cSld>
  <p:clrMapOvr>
    <a:masterClrMapping/>
  </p:clrMapOvr>
  <p:transition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整 体介 绍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9813" y="1484784"/>
            <a:ext cx="8554187" cy="1872208"/>
          </a:xfrm>
        </p:spPr>
        <p:txBody>
          <a:bodyPr/>
          <a:lstStyle/>
          <a:p>
            <a:pPr>
              <a:lnSpc>
                <a:spcPct val="150000"/>
              </a:lnSpc>
              <a:buFont typeface="微软雅黑" panose="020B0503020204020204" pitchFamily="34" charset="-122"/>
              <a:buChar char="◎"/>
            </a:pPr>
            <a:r>
              <a:rPr lang="zh-CN" altLang="en-US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网络安全协议</a:t>
            </a:r>
            <a:endParaRPr lang="en-US" altLang="zh-CN" b="0" dirty="0">
              <a:solidFill>
                <a:srgbClr val="00517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	             			             	</a:t>
            </a:r>
          </a:p>
          <a:p>
            <a:pPr>
              <a:buFont typeface="Wingdings" pitchFamily="2" charset="2"/>
              <a:buNone/>
            </a:pP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10</a:t>
            </a:fld>
            <a:endParaRPr lang="en-US" altLang="zh-CN"/>
          </a:p>
        </p:txBody>
      </p:sp>
      <p:sp>
        <p:nvSpPr>
          <p:cNvPr id="8" name="AutoShape 4" descr="Image result for å¤©ççå°è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4A8E6A1-C842-47EB-AA49-EA43FDEE463A}"/>
              </a:ext>
            </a:extLst>
          </p:cNvPr>
          <p:cNvSpPr txBox="1"/>
          <p:nvPr/>
        </p:nvSpPr>
        <p:spPr>
          <a:xfrm>
            <a:off x="4242772" y="2417490"/>
            <a:ext cx="4572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EE9A00"/>
                </a:solidFill>
              </a:rPr>
              <a:t>以前独干吗</a:t>
            </a:r>
            <a:r>
              <a:rPr lang="en-US" altLang="zh-CN" b="1" dirty="0">
                <a:solidFill>
                  <a:srgbClr val="EE9A00"/>
                </a:solidFill>
              </a:rPr>
              <a:t>?</a:t>
            </a:r>
          </a:p>
          <a:p>
            <a:pPr algn="l"/>
            <a:endParaRPr lang="en-US" altLang="zh-CN" b="1" dirty="0"/>
          </a:p>
          <a:p>
            <a:r>
              <a:rPr lang="zh-CN" altLang="en-US" b="1" dirty="0"/>
              <a:t> 许大马棒山上！</a:t>
            </a:r>
            <a:endParaRPr lang="en-US" altLang="zh-CN" b="1" dirty="0"/>
          </a:p>
          <a:p>
            <a:pPr algn="r"/>
            <a:endParaRPr lang="en-US" altLang="zh-CN" b="1" dirty="0"/>
          </a:p>
          <a:p>
            <a:pPr algn="l"/>
            <a:endParaRPr lang="en-US" altLang="zh-CN" b="1" dirty="0">
              <a:solidFill>
                <a:srgbClr val="EE9A00"/>
              </a:solidFill>
            </a:endParaRPr>
          </a:p>
          <a:p>
            <a:pPr algn="l"/>
            <a:r>
              <a:rPr lang="zh-CN" altLang="en-US" b="1" dirty="0">
                <a:solidFill>
                  <a:srgbClr val="EE9A00"/>
                </a:solidFill>
              </a:rPr>
              <a:t>内行，是把老手？</a:t>
            </a:r>
            <a:endParaRPr lang="en-US" altLang="zh-CN" b="1" dirty="0">
              <a:solidFill>
                <a:srgbClr val="EE9A00"/>
              </a:solidFill>
            </a:endParaRPr>
          </a:p>
          <a:p>
            <a:pPr algn="l"/>
            <a:endParaRPr lang="en-US" altLang="zh-CN" b="1" dirty="0"/>
          </a:p>
          <a:p>
            <a:pPr algn="r"/>
            <a:r>
              <a:rPr lang="zh-CN" altLang="en-US" b="1" dirty="0"/>
              <a:t>      不吹牛，闯过大队头！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F2C401E-C816-4F1E-8FA9-10C4753B3A4F}"/>
              </a:ext>
            </a:extLst>
          </p:cNvPr>
          <p:cNvSpPr txBox="1"/>
          <p:nvPr/>
        </p:nvSpPr>
        <p:spPr>
          <a:xfrm>
            <a:off x="899592" y="2431192"/>
            <a:ext cx="298884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EE9A00"/>
                </a:solidFill>
              </a:rPr>
              <a:t>嘛哈嘛哈</a:t>
            </a:r>
            <a:r>
              <a:rPr lang="en-US" altLang="zh-CN" b="1" dirty="0">
                <a:solidFill>
                  <a:srgbClr val="EE9A00"/>
                </a:solidFill>
              </a:rPr>
              <a:t>?</a:t>
            </a:r>
          </a:p>
          <a:p>
            <a:pPr algn="l"/>
            <a:endParaRPr lang="en-US" altLang="zh-CN" b="1" dirty="0"/>
          </a:p>
          <a:p>
            <a:pPr algn="r"/>
            <a:r>
              <a:rPr lang="zh-CN" altLang="en-US" b="1" dirty="0"/>
              <a:t>正晌午说话，谁还没有家。</a:t>
            </a:r>
            <a:endParaRPr lang="en-US" altLang="zh-CN" b="1" dirty="0"/>
          </a:p>
          <a:p>
            <a:pPr algn="r"/>
            <a:endParaRPr lang="en-US" altLang="zh-CN" b="1" dirty="0"/>
          </a:p>
          <a:p>
            <a:pPr algn="l"/>
            <a:r>
              <a:rPr lang="zh-CN" altLang="en-US" b="1" dirty="0">
                <a:solidFill>
                  <a:srgbClr val="EE9A00"/>
                </a:solidFill>
              </a:rPr>
              <a:t>好叭哒？</a:t>
            </a:r>
            <a:endParaRPr lang="en-US" altLang="zh-CN" b="1" dirty="0">
              <a:solidFill>
                <a:srgbClr val="EE9A00"/>
              </a:solidFill>
            </a:endParaRPr>
          </a:p>
          <a:p>
            <a:pPr algn="l"/>
            <a:endParaRPr lang="en-US" altLang="zh-CN" b="1" dirty="0"/>
          </a:p>
          <a:p>
            <a:pPr algn="r"/>
            <a:r>
              <a:rPr lang="zh-CN" altLang="en-US" b="1" dirty="0"/>
              <a:t>天下大耷拉。</a:t>
            </a:r>
          </a:p>
        </p:txBody>
      </p:sp>
    </p:spTree>
    <p:extLst>
      <p:ext uri="{BB962C8B-B14F-4D97-AF65-F5344CB8AC3E}">
        <p14:creationId xmlns:p14="http://schemas.microsoft.com/office/powerpoint/2010/main" val="338613625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16C4E-4A50-470B-82AA-1C561D05FD5C}" type="datetime2">
              <a:rPr lang="zh-CN" altLang="en-US" smtClean="0"/>
              <a:t>2025年2月20日</a:t>
            </a:fld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FC22-3262-423B-B838-B0162BEC6DC8}" type="slidenum">
              <a:rPr lang="en-US" altLang="zh-CN" smtClean="0"/>
              <a:pPr/>
              <a:t>100</a:t>
            </a:fld>
            <a:endParaRPr lang="en-US" altLang="zh-CN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00013"/>
            <a:ext cx="8229600" cy="1143001"/>
          </a:xfrm>
        </p:spPr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网络安全面临的挑战</a:t>
            </a:r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395536" y="591071"/>
            <a:ext cx="1114747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endParaRPr kumimoji="0" lang="en-US" altLang="zh-CN" sz="24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pic>
        <p:nvPicPr>
          <p:cNvPr id="11" name="Picture 4" descr="rrect(투명)01-1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09" y="1916832"/>
            <a:ext cx="3203575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261933" y="2870010"/>
            <a:ext cx="2652712" cy="205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71463" indent="-271463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87425" indent="-45085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509713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2032000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554288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3011488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468688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925888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383088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algn="l">
              <a:lnSpc>
                <a:spcPct val="150000"/>
              </a:lnSpc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自然因素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人为因素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系统本身因素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95536" y="581323"/>
            <a:ext cx="1114747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altLang="zh-CN" sz="2400" b="1" dirty="0">
                <a:solidFill>
                  <a:schemeClr val="bg1"/>
                </a:solidFill>
                <a:latin typeface="Arial Black" pitchFamily="34" charset="0"/>
              </a:rPr>
              <a:t>1.1.3</a:t>
            </a:r>
          </a:p>
        </p:txBody>
      </p:sp>
    </p:spTree>
    <p:extLst>
      <p:ext uri="{BB962C8B-B14F-4D97-AF65-F5344CB8AC3E}">
        <p14:creationId xmlns:p14="http://schemas.microsoft.com/office/powerpoint/2010/main" val="2435968467"/>
      </p:ext>
    </p:extLst>
  </p:cSld>
  <p:clrMapOvr>
    <a:masterClrMapping/>
  </p:clrMapOvr>
  <p:transition>
    <p:wipe dir="d"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FF14A-8F19-4765-91DB-EB6C328B2484}" type="datetime2">
              <a:rPr lang="zh-CN" altLang="en-US" smtClean="0"/>
              <a:t>2025年2月20日</a:t>
            </a:fld>
            <a:endParaRPr lang="en-US" altLang="zh-CN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6" y="-99392"/>
            <a:ext cx="8229600" cy="1143000"/>
          </a:xfrm>
        </p:spPr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网络安全面临的挑战</a:t>
            </a:r>
          </a:p>
        </p:txBody>
      </p:sp>
      <p:pic>
        <p:nvPicPr>
          <p:cNvPr id="11" name="Picture 4" descr="rrect(투명)01-1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88840"/>
            <a:ext cx="3203575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261933" y="2988760"/>
            <a:ext cx="2652712" cy="205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71463" indent="-271463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87425" indent="-45085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509713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2032000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554288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3011488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468688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925888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383088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algn="l">
              <a:lnSpc>
                <a:spcPct val="150000"/>
              </a:lnSpc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自然因素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人为因素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系统本身因素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4068762" y="3554908"/>
            <a:ext cx="827088" cy="827087"/>
          </a:xfrm>
          <a:prstGeom prst="rightArrow">
            <a:avLst>
              <a:gd name="adj1" fmla="val 79796"/>
              <a:gd name="adj2" fmla="val 37625"/>
            </a:avLst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0800000" scaled="0"/>
            <a:tileRect/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pic>
        <p:nvPicPr>
          <p:cNvPr id="8" name="Picture 6" descr="rrect(투명)01-1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1988840"/>
            <a:ext cx="3598862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193506" y="3230365"/>
            <a:ext cx="264477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71463" indent="-271463" algn="l">
              <a:buSzPct val="50000"/>
              <a:buFont typeface="Wingdings" pitchFamily="2" charset="2"/>
              <a:buChar char="p"/>
            </a:pP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自然灾害、恶劣的场地环境、电磁干扰、传输线路问题等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FC22-3262-423B-B838-B0162BEC6DC8}" type="slidenum">
              <a:rPr lang="en-US" altLang="zh-CN" smtClean="0"/>
              <a:pPr/>
              <a:t>101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192935"/>
      </p:ext>
    </p:extLst>
  </p:cSld>
  <p:clrMapOvr>
    <a:masterClrMapping/>
  </p:clrMapOvr>
  <p:transition>
    <p:wipe dir="d"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74E51-F791-45A9-BD9D-39C51DD0465D}" type="datetime2">
              <a:rPr lang="zh-CN" altLang="en-US" smtClean="0"/>
              <a:t>2025年2月20日</a:t>
            </a:fld>
            <a:endParaRPr lang="en-US" altLang="zh-CN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3568" y="-99392"/>
            <a:ext cx="8229600" cy="1143000"/>
          </a:xfrm>
        </p:spPr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网络安全面临的挑战</a:t>
            </a:r>
          </a:p>
        </p:txBody>
      </p:sp>
      <p:pic>
        <p:nvPicPr>
          <p:cNvPr id="11" name="Picture 4" descr="rrect(투명)01-1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88840"/>
            <a:ext cx="3203575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261933" y="2988760"/>
            <a:ext cx="2652712" cy="205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71463" indent="-271463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87425" indent="-45085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509713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2032000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554288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3011488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468688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925888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383088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algn="l">
              <a:lnSpc>
                <a:spcPct val="150000"/>
              </a:lnSpc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自然因素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人为因素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系统本身因素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4068762" y="3554908"/>
            <a:ext cx="827088" cy="827087"/>
          </a:xfrm>
          <a:prstGeom prst="rightArrow">
            <a:avLst>
              <a:gd name="adj1" fmla="val 79796"/>
              <a:gd name="adj2" fmla="val 37625"/>
            </a:avLst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0800000" scaled="0"/>
            <a:tileRect/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pic>
        <p:nvPicPr>
          <p:cNvPr id="8" name="Picture 6" descr="rrect(투명)01-1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1988840"/>
            <a:ext cx="3598862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184775" y="2563515"/>
            <a:ext cx="2644775" cy="2717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71463" indent="-271463" algn="l">
              <a:lnSpc>
                <a:spcPct val="120000"/>
              </a:lnSpc>
              <a:buSzPct val="50000"/>
              <a:buFont typeface="Wingdings" pitchFamily="2" charset="2"/>
              <a:buChar char="p"/>
            </a:pP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恶意威胁和非恶意威胁</a:t>
            </a:r>
          </a:p>
          <a:p>
            <a:pPr marL="800100" lvl="1" indent="-342900" algn="l">
              <a:lnSpc>
                <a:spcPct val="120000"/>
              </a:lnSpc>
              <a:spcAft>
                <a:spcPts val="600"/>
              </a:spcAft>
              <a:buSzPct val="50000"/>
              <a:buFont typeface="Wingdings" panose="05000000000000000000" pitchFamily="2" charset="2"/>
              <a:buChar char="ü"/>
            </a:pP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非恶意威胁是因误操作或无意行为造成</a:t>
            </a:r>
          </a:p>
          <a:p>
            <a:pPr marL="800100" lvl="1" indent="-342900" algn="l">
              <a:lnSpc>
                <a:spcPct val="120000"/>
              </a:lnSpc>
              <a:spcAft>
                <a:spcPts val="600"/>
              </a:spcAft>
              <a:buSzPct val="50000"/>
              <a:buFont typeface="Wingdings" panose="05000000000000000000" pitchFamily="2" charset="2"/>
              <a:buChar char="ü"/>
            </a:pP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恶意威胁来自黑客攻击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FC22-3262-423B-B838-B0162BEC6DC8}" type="slidenum">
              <a:rPr lang="en-US" altLang="zh-CN" smtClean="0"/>
              <a:pPr/>
              <a:t>102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1240784"/>
      </p:ext>
    </p:extLst>
  </p:cSld>
  <p:clrMapOvr>
    <a:masterClrMapping/>
  </p:clrMapOvr>
  <p:transition>
    <p:wipe dir="d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85E4C-0B0C-452D-A651-085CE8B7A667}" type="datetime2">
              <a:rPr lang="zh-CN" altLang="en-US" smtClean="0"/>
              <a:t>2025年2月20日</a:t>
            </a:fld>
            <a:endParaRPr lang="en-US" altLang="zh-CN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3568" y="-99392"/>
            <a:ext cx="8229600" cy="1143000"/>
          </a:xfrm>
        </p:spPr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网络安全面临的挑战</a:t>
            </a:r>
          </a:p>
        </p:txBody>
      </p:sp>
      <p:pic>
        <p:nvPicPr>
          <p:cNvPr id="11" name="Picture 4" descr="rrect(투명)01-1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88840"/>
            <a:ext cx="3203575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261933" y="2988760"/>
            <a:ext cx="2652712" cy="205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71463" indent="-271463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87425" indent="-45085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509713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2032000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554288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3011488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468688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925888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383088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algn="l">
              <a:lnSpc>
                <a:spcPct val="150000"/>
              </a:lnSpc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自然因素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人为因素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系统本身因素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4068762" y="3554908"/>
            <a:ext cx="827088" cy="827087"/>
          </a:xfrm>
          <a:prstGeom prst="rightArrow">
            <a:avLst>
              <a:gd name="adj1" fmla="val 79796"/>
              <a:gd name="adj2" fmla="val 37625"/>
            </a:avLst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0800000" scaled="0"/>
            <a:tileRect/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pic>
        <p:nvPicPr>
          <p:cNvPr id="8" name="Picture 6" descr="rrect(투명)01-1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1988840"/>
            <a:ext cx="3598862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184775" y="2420888"/>
            <a:ext cx="2644775" cy="3305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71463" indent="-271463" algn="l">
              <a:lnSpc>
                <a:spcPct val="120000"/>
              </a:lnSpc>
              <a:buSzPct val="50000"/>
              <a:buFont typeface="Wingdings" pitchFamily="2" charset="2"/>
              <a:buChar char="p"/>
            </a:pPr>
            <a:r>
              <a:rPr lang="zh-CN" altLang="en-US" sz="2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主动攻击</a:t>
            </a:r>
            <a:endParaRPr lang="en-US" altLang="zh-CN" sz="22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 algn="l">
              <a:lnSpc>
                <a:spcPct val="120000"/>
              </a:lnSpc>
              <a:buSzPct val="50000"/>
              <a:buFont typeface="Wingdings" panose="05000000000000000000" pitchFamily="2" charset="2"/>
              <a:buChar char="ü"/>
            </a:pP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避开或打破安全防护、引入恶意代码，破坏数据、系统的完整性</a:t>
            </a:r>
          </a:p>
          <a:p>
            <a:pPr marL="271463" indent="-271463" algn="l">
              <a:lnSpc>
                <a:spcPct val="120000"/>
              </a:lnSpc>
              <a:buSzPct val="50000"/>
              <a:buFont typeface="Wingdings" pitchFamily="2" charset="2"/>
              <a:buChar char="p"/>
            </a:pPr>
            <a:r>
              <a:rPr lang="zh-CN" altLang="en-US" sz="2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被动攻击</a:t>
            </a:r>
            <a:endParaRPr lang="en-US" altLang="zh-CN" sz="21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742950" lvl="1" indent="-285750" algn="l">
              <a:lnSpc>
                <a:spcPct val="120000"/>
              </a:lnSpc>
              <a:buSzPct val="50000"/>
              <a:buFont typeface="Wingdings" panose="05000000000000000000" pitchFamily="2" charset="2"/>
              <a:buChar char="ü"/>
            </a:pPr>
            <a:r>
              <a:rPr lang="zh-CN" altLang="en-US" sz="1800" dirty="0">
                <a:latin typeface="微软雅黑" pitchFamily="34" charset="-122"/>
                <a:ea typeface="微软雅黑" pitchFamily="34" charset="-122"/>
              </a:rPr>
              <a:t>监视公共媒体上信息传送</a:t>
            </a:r>
          </a:p>
          <a:p>
            <a:pPr marL="271463" indent="-271463" algn="l">
              <a:lnSpc>
                <a:spcPct val="120000"/>
              </a:lnSpc>
              <a:buSzPct val="50000"/>
              <a:buFont typeface="Wingdings" pitchFamily="2" charset="2"/>
              <a:buChar char="p"/>
            </a:pPr>
            <a:r>
              <a:rPr lang="zh-CN" altLang="en-US" sz="2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内部人员攻击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FC22-3262-423B-B838-B0162BEC6DC8}" type="slidenum">
              <a:rPr lang="en-US" altLang="zh-CN" smtClean="0"/>
              <a:pPr/>
              <a:t>103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6904637"/>
      </p:ext>
    </p:extLst>
  </p:cSld>
  <p:clrMapOvr>
    <a:masterClrMapping/>
  </p:clrMapOvr>
  <p:transition>
    <p:wipe dir="d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1C4E3-3132-4A00-9A56-8F89EAFCF290}" type="datetime2">
              <a:rPr lang="zh-CN" altLang="en-US" smtClean="0"/>
              <a:t>2025年2月20日</a:t>
            </a:fld>
            <a:endParaRPr lang="en-US" altLang="zh-CN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552" y="-99392"/>
            <a:ext cx="8229600" cy="1143000"/>
          </a:xfrm>
        </p:spPr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网络安全面临的挑战</a:t>
            </a:r>
          </a:p>
        </p:txBody>
      </p:sp>
      <p:pic>
        <p:nvPicPr>
          <p:cNvPr id="11" name="Picture 4" descr="rrect(투명)01-1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88840"/>
            <a:ext cx="3203575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261933" y="2988760"/>
            <a:ext cx="2652712" cy="205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71463" indent="-271463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987425" indent="-45085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509713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2032000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554288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3011488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468688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925888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383088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algn="l">
              <a:lnSpc>
                <a:spcPct val="150000"/>
              </a:lnSpc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自然因素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人为因素</a:t>
            </a:r>
          </a:p>
          <a:p>
            <a:pPr algn="l">
              <a:lnSpc>
                <a:spcPct val="150000"/>
              </a:lnSpc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系统本身因素</a:t>
            </a: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4068762" y="3554908"/>
            <a:ext cx="827088" cy="827087"/>
          </a:xfrm>
          <a:prstGeom prst="rightArrow">
            <a:avLst>
              <a:gd name="adj1" fmla="val 79796"/>
              <a:gd name="adj2" fmla="val 37625"/>
            </a:avLst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0800000" scaled="0"/>
            <a:tileRect/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pic>
        <p:nvPicPr>
          <p:cNvPr id="8" name="Picture 6" descr="rrect(투명)01-1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2" y="2035582"/>
            <a:ext cx="3598862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193506" y="2703700"/>
            <a:ext cx="2644775" cy="25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71463" indent="-271463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ct val="50000"/>
              <a:buFont typeface="Wingdings" pitchFamily="2" charset="2"/>
              <a:buChar char="p"/>
            </a:pPr>
            <a:r>
              <a:rPr lang="zh-CN" altLang="en-US" sz="2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硬件系统故障 </a:t>
            </a:r>
          </a:p>
          <a:p>
            <a:pPr marL="271463" indent="-271463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ct val="50000"/>
              <a:buFont typeface="Wingdings" pitchFamily="2" charset="2"/>
              <a:buChar char="p"/>
            </a:pPr>
            <a:r>
              <a:rPr lang="zh-CN" altLang="en-US" sz="2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操作系统问题</a:t>
            </a:r>
          </a:p>
          <a:p>
            <a:pPr marL="271463" indent="-271463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ct val="50000"/>
              <a:buFont typeface="Wingdings" pitchFamily="2" charset="2"/>
              <a:buChar char="p"/>
            </a:pPr>
            <a:r>
              <a:rPr lang="zh-CN" altLang="en-US" sz="2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软件“后门” </a:t>
            </a:r>
          </a:p>
          <a:p>
            <a:pPr marL="271463" indent="-271463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ct val="50000"/>
              <a:buFont typeface="Wingdings" pitchFamily="2" charset="2"/>
              <a:buChar char="p"/>
            </a:pPr>
            <a:r>
              <a:rPr lang="zh-CN" altLang="en-US" sz="2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软件漏洞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FC22-3262-423B-B838-B0162BEC6DC8}" type="slidenum">
              <a:rPr lang="en-US" altLang="zh-CN" smtClean="0"/>
              <a:pPr/>
              <a:t>104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8576091"/>
      </p:ext>
    </p:extLst>
  </p:cSld>
  <p:clrMapOvr>
    <a:masterClrMapping/>
  </p:clrMapOvr>
  <p:transition>
    <p:wipe dir="d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E24FD-E1E3-454B-B137-03E48A7FF61A}" type="datetime2">
              <a:rPr lang="zh-CN" altLang="en-US" smtClean="0"/>
              <a:t>2025年2月20日</a:t>
            </a:fld>
            <a:endParaRPr lang="en-US" altLang="zh-CN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7544" y="-99392"/>
            <a:ext cx="8229600" cy="1143000"/>
          </a:xfrm>
        </p:spPr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网络安全面临的挑战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609600" y="2276475"/>
            <a:ext cx="5400675" cy="3168650"/>
          </a:xfrm>
          <a:prstGeom prst="rect">
            <a:avLst/>
          </a:prstGeom>
          <a:solidFill>
            <a:schemeClr val="accent1">
              <a:lumMod val="90000"/>
            </a:schemeClr>
          </a:solidFill>
          <a:ln w="28575">
            <a:pattFill prst="plaid">
              <a:fgClr>
                <a:srgbClr val="FF9900"/>
              </a:fgClr>
              <a:bgClr>
                <a:schemeClr val="tx1"/>
              </a:bgClr>
            </a:patt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1112838" y="2563813"/>
            <a:ext cx="865187" cy="3603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0"/>
            <a:r>
              <a:rPr kumimoji="0" lang="en-US" altLang="zh-CN" sz="1800" dirty="0">
                <a:latin typeface="微软雅黑" pitchFamily="34" charset="-122"/>
                <a:ea typeface="微软雅黑" pitchFamily="34" charset="-122"/>
              </a:rPr>
              <a:t>Telnet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4640263" y="2563813"/>
            <a:ext cx="865187" cy="3603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0"/>
            <a:r>
              <a:rPr kumimoji="0" lang="en-US" altLang="zh-CN" sz="1800">
                <a:latin typeface="微软雅黑" pitchFamily="34" charset="-122"/>
                <a:ea typeface="微软雅黑" pitchFamily="34" charset="-122"/>
              </a:rPr>
              <a:t>SMTP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3417888" y="2563813"/>
            <a:ext cx="865187" cy="3603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0"/>
            <a:r>
              <a:rPr kumimoji="0" lang="en-US" altLang="zh-CN" sz="1800">
                <a:latin typeface="微软雅黑" pitchFamily="34" charset="-122"/>
                <a:ea typeface="微软雅黑" pitchFamily="34" charset="-122"/>
              </a:rPr>
              <a:t>DNS</a:t>
            </a: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2265363" y="2563813"/>
            <a:ext cx="865187" cy="3603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0"/>
            <a:r>
              <a:rPr kumimoji="0" lang="en-US" altLang="zh-CN" sz="1800">
                <a:latin typeface="微软雅黑" pitchFamily="34" charset="-122"/>
                <a:ea typeface="微软雅黑" pitchFamily="34" charset="-122"/>
              </a:rPr>
              <a:t>FTP</a:t>
            </a:r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609600" y="3140075"/>
            <a:ext cx="5400675" cy="0"/>
          </a:xfrm>
          <a:prstGeom prst="line">
            <a:avLst/>
          </a:prstGeom>
          <a:ln>
            <a:prstDash val="sysDot"/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609600" y="3860800"/>
            <a:ext cx="5472113" cy="0"/>
          </a:xfrm>
          <a:prstGeom prst="line">
            <a:avLst/>
          </a:prstGeom>
          <a:ln>
            <a:prstDash val="sysDot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Line 17"/>
          <p:cNvSpPr>
            <a:spLocks noChangeShapeType="1"/>
          </p:cNvSpPr>
          <p:nvPr/>
        </p:nvSpPr>
        <p:spPr bwMode="auto">
          <a:xfrm>
            <a:off x="609600" y="4652963"/>
            <a:ext cx="5400675" cy="0"/>
          </a:xfrm>
          <a:prstGeom prst="line">
            <a:avLst/>
          </a:prstGeom>
          <a:ln>
            <a:prstDash val="sysDot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zh-CN" altLang="en-US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2482850" y="4076700"/>
            <a:ext cx="100806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0"/>
            <a:r>
              <a:rPr kumimoji="0" lang="en-US" altLang="zh-CN" sz="1800">
                <a:latin typeface="微软雅黑" pitchFamily="34" charset="-122"/>
                <a:ea typeface="微软雅黑" pitchFamily="34" charset="-122"/>
              </a:rPr>
              <a:t>UDP</a:t>
            </a:r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1114425" y="4076700"/>
            <a:ext cx="1008063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0"/>
            <a:r>
              <a:rPr kumimoji="0" lang="en-US" altLang="zh-CN" sz="1800">
                <a:latin typeface="微软雅黑" pitchFamily="34" charset="-122"/>
                <a:ea typeface="微软雅黑" pitchFamily="34" charset="-122"/>
              </a:rPr>
              <a:t>TCP</a:t>
            </a:r>
          </a:p>
        </p:txBody>
      </p:sp>
      <p:sp>
        <p:nvSpPr>
          <p:cNvPr id="23" name="Rectangle 20"/>
          <p:cNvSpPr>
            <a:spLocks noChangeArrowheads="1"/>
          </p:cNvSpPr>
          <p:nvPr/>
        </p:nvSpPr>
        <p:spPr bwMode="auto">
          <a:xfrm>
            <a:off x="3922713" y="4076700"/>
            <a:ext cx="1368425" cy="3603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0"/>
            <a:r>
              <a:rPr kumimoji="0" lang="en-US" altLang="zh-CN" sz="1800">
                <a:latin typeface="微软雅黑" pitchFamily="34" charset="-122"/>
                <a:ea typeface="微软雅黑" pitchFamily="34" charset="-122"/>
              </a:rPr>
              <a:t>IP</a:t>
            </a:r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4713288" y="4868863"/>
            <a:ext cx="865187" cy="3603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0"/>
            <a:r>
              <a:rPr kumimoji="0" lang="zh-CN" altLang="en-US" sz="1800" dirty="0">
                <a:latin typeface="微软雅黑" pitchFamily="34" charset="-122"/>
                <a:ea typeface="微软雅黑" pitchFamily="34" charset="-122"/>
              </a:rPr>
              <a:t>以太网</a:t>
            </a:r>
          </a:p>
        </p:txBody>
      </p:sp>
      <p:sp>
        <p:nvSpPr>
          <p:cNvPr id="25" name="Rectangle 22"/>
          <p:cNvSpPr>
            <a:spLocks noChangeArrowheads="1"/>
          </p:cNvSpPr>
          <p:nvPr/>
        </p:nvSpPr>
        <p:spPr bwMode="auto">
          <a:xfrm>
            <a:off x="3489325" y="4868863"/>
            <a:ext cx="1009650" cy="3603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0"/>
            <a:r>
              <a:rPr kumimoji="0" lang="zh-CN" altLang="en-US" sz="1800">
                <a:latin typeface="微软雅黑" pitchFamily="34" charset="-122"/>
                <a:ea typeface="微软雅黑" pitchFamily="34" charset="-122"/>
              </a:rPr>
              <a:t>无线网络</a:t>
            </a:r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2338388" y="4868863"/>
            <a:ext cx="1009650" cy="3603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0"/>
            <a:r>
              <a:rPr kumimoji="0" lang="en-US" altLang="zh-CN" sz="1800">
                <a:latin typeface="微软雅黑" pitchFamily="34" charset="-122"/>
                <a:ea typeface="微软雅黑" pitchFamily="34" charset="-122"/>
              </a:rPr>
              <a:t>SATNET</a:t>
            </a: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1112838" y="4868863"/>
            <a:ext cx="1011237" cy="3603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0"/>
            <a:r>
              <a:rPr kumimoji="0" lang="en-US" altLang="zh-CN" sz="1800">
                <a:latin typeface="微软雅黑" pitchFamily="34" charset="-122"/>
                <a:ea typeface="微软雅黑" pitchFamily="34" charset="-122"/>
              </a:rPr>
              <a:t>ARPNET</a:t>
            </a:r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auto">
          <a:xfrm rot="10800000">
            <a:off x="5649913" y="2563813"/>
            <a:ext cx="1081087" cy="360362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88000">
                <a:srgbClr val="EE8F00"/>
              </a:gs>
              <a:gs pos="63000">
                <a:srgbClr val="FFA725"/>
              </a:gs>
              <a:gs pos="34000">
                <a:srgbClr val="D27E00"/>
              </a:gs>
              <a:gs pos="0">
                <a:srgbClr val="FF9900">
                  <a:gamma/>
                  <a:shade val="46275"/>
                  <a:invGamma/>
                </a:srgbClr>
              </a:gs>
              <a:gs pos="100000">
                <a:srgbClr val="FF9900"/>
              </a:gs>
            </a:gsLst>
            <a:lin ang="0" scaled="1"/>
          </a:gradFill>
          <a:ln w="9525">
            <a:pattFill prst="pct5">
              <a:fgClr>
                <a:srgbClr val="F99005"/>
              </a:fgClr>
              <a:bgClr>
                <a:schemeClr val="tx1"/>
              </a:bgClr>
            </a:patt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endParaRPr lang="zh-CN" altLang="en-US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AutoShape 26"/>
          <p:cNvSpPr>
            <a:spLocks noChangeArrowheads="1"/>
          </p:cNvSpPr>
          <p:nvPr/>
        </p:nvSpPr>
        <p:spPr bwMode="auto">
          <a:xfrm rot="10800000">
            <a:off x="5649913" y="4868863"/>
            <a:ext cx="1081087" cy="360362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88000">
                <a:srgbClr val="EE8F00"/>
              </a:gs>
              <a:gs pos="63000">
                <a:srgbClr val="FFA725"/>
              </a:gs>
              <a:gs pos="34000">
                <a:srgbClr val="D27E00"/>
              </a:gs>
              <a:gs pos="0">
                <a:srgbClr val="FF9900">
                  <a:gamma/>
                  <a:shade val="46275"/>
                  <a:invGamma/>
                </a:srgbClr>
              </a:gs>
              <a:gs pos="100000">
                <a:srgbClr val="FF9900"/>
              </a:gs>
            </a:gsLst>
            <a:lin ang="0" scaled="1"/>
          </a:gradFill>
          <a:ln w="9525">
            <a:pattFill prst="pct5">
              <a:fgClr>
                <a:srgbClr val="F99005"/>
              </a:fgClr>
              <a:bgClr>
                <a:schemeClr val="tx1"/>
              </a:bgClr>
            </a:patt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endParaRPr lang="zh-CN" altLang="en-US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AutoShape 27"/>
          <p:cNvSpPr>
            <a:spLocks noChangeArrowheads="1"/>
          </p:cNvSpPr>
          <p:nvPr/>
        </p:nvSpPr>
        <p:spPr bwMode="auto">
          <a:xfrm rot="10800000">
            <a:off x="5649913" y="3284538"/>
            <a:ext cx="1081087" cy="360362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88000">
                <a:srgbClr val="EE8F00"/>
              </a:gs>
              <a:gs pos="63000">
                <a:srgbClr val="FFA725"/>
              </a:gs>
              <a:gs pos="34000">
                <a:srgbClr val="D27E00"/>
              </a:gs>
              <a:gs pos="0">
                <a:srgbClr val="FF9900">
                  <a:gamma/>
                  <a:shade val="46275"/>
                  <a:invGamma/>
                </a:srgbClr>
              </a:gs>
              <a:gs pos="100000">
                <a:srgbClr val="FF9900"/>
              </a:gs>
            </a:gsLst>
            <a:lin ang="0" scaled="1"/>
          </a:gradFill>
          <a:ln w="9525">
            <a:pattFill prst="pct5">
              <a:fgClr>
                <a:srgbClr val="F99005"/>
              </a:fgClr>
              <a:bgClr>
                <a:schemeClr val="tx1"/>
              </a:bgClr>
            </a:patt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endParaRPr lang="zh-CN" altLang="en-US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AutoShape 28"/>
          <p:cNvSpPr>
            <a:spLocks noChangeArrowheads="1"/>
          </p:cNvSpPr>
          <p:nvPr/>
        </p:nvSpPr>
        <p:spPr bwMode="auto">
          <a:xfrm rot="10800000">
            <a:off x="5649913" y="4076700"/>
            <a:ext cx="1081087" cy="360363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88000">
                <a:srgbClr val="EE8F00"/>
              </a:gs>
              <a:gs pos="63000">
                <a:srgbClr val="FFA725"/>
              </a:gs>
              <a:gs pos="34000">
                <a:srgbClr val="D27E00"/>
              </a:gs>
              <a:gs pos="0">
                <a:srgbClr val="FF9900">
                  <a:gamma/>
                  <a:shade val="46275"/>
                  <a:invGamma/>
                </a:srgbClr>
              </a:gs>
              <a:gs pos="100000">
                <a:srgbClr val="FF9900"/>
              </a:gs>
            </a:gsLst>
            <a:lin ang="0" scaled="1"/>
          </a:gradFill>
          <a:ln w="9525">
            <a:pattFill prst="pct5">
              <a:fgClr>
                <a:srgbClr val="F99005"/>
              </a:fgClr>
              <a:bgClr>
                <a:schemeClr val="tx1"/>
              </a:bgClr>
            </a:patt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endParaRPr lang="zh-CN" altLang="en-US" sz="18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 Box 29"/>
          <p:cNvSpPr txBox="1">
            <a:spLocks noChangeArrowheads="1"/>
          </p:cNvSpPr>
          <p:nvPr/>
        </p:nvSpPr>
        <p:spPr bwMode="auto">
          <a:xfrm>
            <a:off x="6870353" y="2563813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atinLnBrk="0"/>
            <a:r>
              <a:rPr kumimoji="0"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应用程序攻击</a:t>
            </a:r>
          </a:p>
        </p:txBody>
      </p:sp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6876256" y="4056826"/>
            <a:ext cx="199125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atinLnBrk="0"/>
            <a:r>
              <a:rPr kumimoji="0"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监听，拒绝服务</a:t>
            </a:r>
          </a:p>
        </p:txBody>
      </p:sp>
      <p:sp>
        <p:nvSpPr>
          <p:cNvPr id="34" name="Text Box 31"/>
          <p:cNvSpPr txBox="1">
            <a:spLocks noChangeArrowheads="1"/>
          </p:cNvSpPr>
          <p:nvPr/>
        </p:nvSpPr>
        <p:spPr bwMode="auto">
          <a:xfrm>
            <a:off x="6870353" y="3235431"/>
            <a:ext cx="17331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atinLnBrk="0"/>
            <a:r>
              <a:rPr kumimoji="0"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系统漏洞利用</a:t>
            </a:r>
          </a:p>
        </p:txBody>
      </p:sp>
      <p:sp>
        <p:nvSpPr>
          <p:cNvPr id="35" name="Text Box 32"/>
          <p:cNvSpPr txBox="1">
            <a:spLocks noChangeArrowheads="1"/>
          </p:cNvSpPr>
          <p:nvPr/>
        </p:nvSpPr>
        <p:spPr bwMode="auto">
          <a:xfrm>
            <a:off x="6876256" y="4848989"/>
            <a:ext cx="1727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atinLnBrk="0"/>
            <a:r>
              <a:rPr kumimoji="0"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硬件设备破坏</a:t>
            </a:r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1114425" y="3284538"/>
            <a:ext cx="1079500" cy="3603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0"/>
            <a:r>
              <a:rPr kumimoji="0" lang="en-US" altLang="zh-CN" sz="1800">
                <a:latin typeface="微软雅黑" pitchFamily="34" charset="-122"/>
                <a:ea typeface="微软雅黑" pitchFamily="34" charset="-122"/>
              </a:rPr>
              <a:t>Windows</a:t>
            </a:r>
          </a:p>
        </p:txBody>
      </p:sp>
      <p:sp>
        <p:nvSpPr>
          <p:cNvPr id="37" name="Rectangle 34"/>
          <p:cNvSpPr>
            <a:spLocks noChangeArrowheads="1"/>
          </p:cNvSpPr>
          <p:nvPr/>
        </p:nvSpPr>
        <p:spPr bwMode="auto">
          <a:xfrm>
            <a:off x="2482850" y="3284538"/>
            <a:ext cx="792163" cy="3603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0"/>
            <a:r>
              <a:rPr kumimoji="0" lang="en-US" altLang="zh-CN" sz="1800">
                <a:latin typeface="微软雅黑" pitchFamily="34" charset="-122"/>
                <a:ea typeface="微软雅黑" pitchFamily="34" charset="-122"/>
              </a:rPr>
              <a:t>Unix</a:t>
            </a:r>
          </a:p>
        </p:txBody>
      </p:sp>
      <p:sp>
        <p:nvSpPr>
          <p:cNvPr id="38" name="Rectangle 35"/>
          <p:cNvSpPr>
            <a:spLocks noChangeArrowheads="1"/>
          </p:cNvSpPr>
          <p:nvPr/>
        </p:nvSpPr>
        <p:spPr bwMode="auto">
          <a:xfrm>
            <a:off x="4570413" y="3284538"/>
            <a:ext cx="865187" cy="3603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0"/>
            <a:r>
              <a:rPr kumimoji="0" lang="zh-CN" altLang="en-US" sz="1800">
                <a:latin typeface="微软雅黑" pitchFamily="34" charset="-122"/>
                <a:ea typeface="微软雅黑" pitchFamily="34" charset="-122"/>
              </a:rPr>
              <a:t>*</a:t>
            </a:r>
            <a:r>
              <a:rPr kumimoji="0" lang="en-US" altLang="zh-CN" sz="1800">
                <a:latin typeface="微软雅黑" pitchFamily="34" charset="-122"/>
                <a:ea typeface="微软雅黑" pitchFamily="34" charset="-122"/>
              </a:rPr>
              <a:t>BSD</a:t>
            </a:r>
          </a:p>
        </p:txBody>
      </p:sp>
      <p:sp>
        <p:nvSpPr>
          <p:cNvPr id="39" name="Rectangle 36"/>
          <p:cNvSpPr>
            <a:spLocks noChangeArrowheads="1"/>
          </p:cNvSpPr>
          <p:nvPr/>
        </p:nvSpPr>
        <p:spPr bwMode="auto">
          <a:xfrm>
            <a:off x="3490913" y="3284538"/>
            <a:ext cx="792162" cy="3603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0"/>
            <a:r>
              <a:rPr kumimoji="0" lang="en-US" altLang="zh-CN" sz="1800">
                <a:latin typeface="微软雅黑" pitchFamily="34" charset="-122"/>
                <a:ea typeface="微软雅黑" pitchFamily="34" charset="-122"/>
              </a:rPr>
              <a:t>Linux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9FC22-3262-423B-B838-B0162BEC6DC8}" type="slidenum">
              <a:rPr lang="en-US" altLang="zh-CN" smtClean="0"/>
              <a:pPr/>
              <a:t>105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356174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6" descr="E:\工作文档\培训\学员资料\学员资料\参考资料\按钮素材\圆形文本框\透明文本框\透明蓝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2279" y="3044564"/>
            <a:ext cx="1398154" cy="1371909"/>
          </a:xfrm>
          <a:prstGeom prst="rect">
            <a:avLst/>
          </a:prstGeom>
          <a:noFill/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263A6-0413-43D2-926C-9E28BE9F38F7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F4C7-6BA9-47AB-AC85-63C69617069F}" type="slidenum">
              <a:rPr lang="en-US" altLang="zh-CN" smtClean="0"/>
              <a:pPr/>
              <a:t>106</a:t>
            </a:fld>
            <a:endParaRPr lang="en-US" altLang="zh-CN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26988"/>
            <a:ext cx="7921625" cy="1008063"/>
          </a:xfrm>
        </p:spPr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     第一章 网络安全概论</a:t>
            </a:r>
          </a:p>
        </p:txBody>
      </p:sp>
      <p:sp>
        <p:nvSpPr>
          <p:cNvPr id="11296" name="Text Box 32"/>
          <p:cNvSpPr txBox="1">
            <a:spLocks noChangeArrowheads="1"/>
          </p:cNvSpPr>
          <p:nvPr/>
        </p:nvSpPr>
        <p:spPr bwMode="auto">
          <a:xfrm>
            <a:off x="611188" y="373063"/>
            <a:ext cx="720725" cy="8239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altLang="zh-CN" sz="4800" b="1">
                <a:solidFill>
                  <a:schemeClr val="bg1"/>
                </a:solidFill>
                <a:latin typeface="Arial Black" pitchFamily="34" charset="0"/>
              </a:rPr>
              <a:t>1</a:t>
            </a:r>
          </a:p>
        </p:txBody>
      </p:sp>
      <p:cxnSp>
        <p:nvCxnSpPr>
          <p:cNvPr id="55" name="直接连接符 54"/>
          <p:cNvCxnSpPr/>
          <p:nvPr/>
        </p:nvCxnSpPr>
        <p:spPr>
          <a:xfrm rot="5400000" flipH="1" flipV="1">
            <a:off x="2221881" y="2191137"/>
            <a:ext cx="947582" cy="756247"/>
          </a:xfrm>
          <a:prstGeom prst="line">
            <a:avLst/>
          </a:prstGeom>
          <a:ln>
            <a:solidFill>
              <a:srgbClr val="899B9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85" idx="1"/>
          </p:cNvCxnSpPr>
          <p:nvPr/>
        </p:nvCxnSpPr>
        <p:spPr>
          <a:xfrm>
            <a:off x="2533729" y="3876131"/>
            <a:ext cx="1238770" cy="4679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92" idx="1"/>
          </p:cNvCxnSpPr>
          <p:nvPr/>
        </p:nvCxnSpPr>
        <p:spPr>
          <a:xfrm>
            <a:off x="2347556" y="4282820"/>
            <a:ext cx="984438" cy="1234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8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63688" y="3321140"/>
            <a:ext cx="589334" cy="584060"/>
          </a:xfrm>
          <a:prstGeom prst="rect">
            <a:avLst/>
          </a:prstGeom>
          <a:noFill/>
        </p:spPr>
      </p:pic>
      <p:grpSp>
        <p:nvGrpSpPr>
          <p:cNvPr id="59" name="组合 83"/>
          <p:cNvGrpSpPr/>
          <p:nvPr/>
        </p:nvGrpSpPr>
        <p:grpSpPr>
          <a:xfrm>
            <a:off x="3780955" y="5335523"/>
            <a:ext cx="2929199" cy="324000"/>
            <a:chOff x="3725452" y="554348"/>
            <a:chExt cx="2929199" cy="324000"/>
          </a:xfrm>
        </p:grpSpPr>
        <p:pic>
          <p:nvPicPr>
            <p:cNvPr id="60" name="Picture 5" descr="E:\工作文档\培训\学员资料\学员资料\参考资料\按钮素材\标题栏\水晶标题栏\灰色水晶标题1.png"/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725452" y="554348"/>
              <a:ext cx="2929199" cy="324000"/>
            </a:xfrm>
            <a:prstGeom prst="rect">
              <a:avLst/>
            </a:prstGeom>
            <a:noFill/>
          </p:spPr>
        </p:pic>
        <p:sp>
          <p:nvSpPr>
            <p:cNvPr id="61" name="AutoShape 11"/>
            <p:cNvSpPr>
              <a:spLocks noChangeArrowheads="1"/>
            </p:cNvSpPr>
            <p:nvPr/>
          </p:nvSpPr>
          <p:spPr bwMode="auto">
            <a:xfrm>
              <a:off x="3912180" y="606881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kumimoji="1" lang="zh-CN" altLang="en-US" sz="1600" dirty="0">
                  <a:latin typeface="微软雅黑" pitchFamily="34" charset="-122"/>
                  <a:ea typeface="微软雅黑" pitchFamily="34" charset="-122"/>
                </a:rPr>
                <a:t>标 准</a:t>
              </a:r>
              <a:endParaRPr kumimoji="1" lang="zh-CN" altLang="zh-CN" sz="16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2" name="组合 80"/>
          <p:cNvGrpSpPr/>
          <p:nvPr/>
        </p:nvGrpSpPr>
        <p:grpSpPr>
          <a:xfrm>
            <a:off x="4095773" y="4758276"/>
            <a:ext cx="3073175" cy="324000"/>
            <a:chOff x="3478763" y="516373"/>
            <a:chExt cx="3144757" cy="324000"/>
          </a:xfrm>
        </p:grpSpPr>
        <p:pic>
          <p:nvPicPr>
            <p:cNvPr id="63" name="Picture 5" descr="E:\工作文档\培训\学员资料\学员资料\参考资料\按钮素材\标题栏\水晶标题栏\灰色水晶标题1.png"/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478763" y="516373"/>
              <a:ext cx="3144757" cy="324000"/>
            </a:xfrm>
            <a:prstGeom prst="rect">
              <a:avLst/>
            </a:prstGeom>
            <a:noFill/>
          </p:spPr>
        </p:pic>
        <p:sp>
          <p:nvSpPr>
            <p:cNvPr id="64" name="AutoShape 11"/>
            <p:cNvSpPr>
              <a:spLocks noChangeArrowheads="1"/>
            </p:cNvSpPr>
            <p:nvPr/>
          </p:nvSpPr>
          <p:spPr bwMode="auto">
            <a:xfrm>
              <a:off x="3799658" y="545299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kumimoji="1" lang="zh-CN" altLang="en-US" sz="1600" dirty="0">
                  <a:latin typeface="微软雅黑" pitchFamily="34" charset="-122"/>
                  <a:ea typeface="微软雅黑" pitchFamily="34" charset="-122"/>
                </a:rPr>
                <a:t>网络安全模型</a:t>
              </a:r>
              <a:endParaRPr kumimoji="1" lang="zh-CN" altLang="zh-CN" sz="16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5" name="组合 77"/>
          <p:cNvGrpSpPr/>
          <p:nvPr/>
        </p:nvGrpSpPr>
        <p:grpSpPr>
          <a:xfrm>
            <a:off x="4230038" y="4167649"/>
            <a:ext cx="3202132" cy="324000"/>
            <a:chOff x="3693553" y="506823"/>
            <a:chExt cx="2929199" cy="324000"/>
          </a:xfrm>
        </p:grpSpPr>
        <p:pic>
          <p:nvPicPr>
            <p:cNvPr id="66" name="Picture 5" descr="E:\工作文档\培训\学员资料\学员资料\参考资料\按钮素材\标题栏\水晶标题栏\灰色水晶标题1.png"/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693553" y="506823"/>
              <a:ext cx="2929199" cy="324000"/>
            </a:xfrm>
            <a:prstGeom prst="rect">
              <a:avLst/>
            </a:prstGeom>
            <a:noFill/>
          </p:spPr>
        </p:pic>
        <p:sp>
          <p:nvSpPr>
            <p:cNvPr id="67" name="AutoShape 11"/>
            <p:cNvSpPr>
              <a:spLocks noChangeArrowheads="1"/>
            </p:cNvSpPr>
            <p:nvPr/>
          </p:nvSpPr>
          <p:spPr bwMode="auto">
            <a:xfrm>
              <a:off x="3896594" y="524033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kumimoji="1" lang="zh-CN" altLang="en-US" sz="1600" dirty="0">
                  <a:latin typeface="微软雅黑" pitchFamily="34" charset="-122"/>
                  <a:ea typeface="微软雅黑" pitchFamily="34" charset="-122"/>
                </a:rPr>
                <a:t>安全机制</a:t>
              </a:r>
              <a:endParaRPr kumimoji="1" lang="zh-CN" altLang="zh-CN" sz="16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8" name="组合 74"/>
          <p:cNvGrpSpPr/>
          <p:nvPr/>
        </p:nvGrpSpPr>
        <p:grpSpPr>
          <a:xfrm>
            <a:off x="4232915" y="3582881"/>
            <a:ext cx="3199255" cy="324000"/>
            <a:chOff x="3716671" y="525848"/>
            <a:chExt cx="2929199" cy="324000"/>
          </a:xfrm>
        </p:grpSpPr>
        <p:pic>
          <p:nvPicPr>
            <p:cNvPr id="69" name="Picture 5" descr="E:\工作文档\培训\学员资料\学员资料\参考资料\按钮素材\标题栏\水晶标题栏\灰色水晶标题1.png"/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716671" y="525848"/>
              <a:ext cx="2929199" cy="324000"/>
            </a:xfrm>
            <a:prstGeom prst="rect">
              <a:avLst/>
            </a:prstGeom>
            <a:noFill/>
          </p:spPr>
        </p:pic>
        <p:sp>
          <p:nvSpPr>
            <p:cNvPr id="70" name="AutoShape 11"/>
            <p:cNvSpPr>
              <a:spLocks noChangeArrowheads="1"/>
            </p:cNvSpPr>
            <p:nvPr/>
          </p:nvSpPr>
          <p:spPr bwMode="auto">
            <a:xfrm>
              <a:off x="3964585" y="545615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kumimoji="1" lang="zh-CN" altLang="en-US" sz="1600" dirty="0">
                  <a:latin typeface="微软雅黑" pitchFamily="34" charset="-122"/>
                  <a:ea typeface="微软雅黑" pitchFamily="34" charset="-122"/>
                </a:rPr>
                <a:t>安全服务</a:t>
              </a:r>
              <a:endParaRPr kumimoji="1" lang="zh-CN" altLang="zh-CN" sz="16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1" name="组合 71"/>
          <p:cNvGrpSpPr/>
          <p:nvPr/>
        </p:nvGrpSpPr>
        <p:grpSpPr>
          <a:xfrm>
            <a:off x="4121278" y="2998113"/>
            <a:ext cx="3091124" cy="324000"/>
            <a:chOff x="3727123" y="544873"/>
            <a:chExt cx="2929199" cy="324000"/>
          </a:xfrm>
        </p:grpSpPr>
        <p:pic>
          <p:nvPicPr>
            <p:cNvPr id="72" name="Picture 5" descr="E:\工作文档\培训\学员资料\学员资料\参考资料\按钮素材\标题栏\水晶标题栏\灰色水晶标题1.png"/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727123" y="544873"/>
              <a:ext cx="2929199" cy="324000"/>
            </a:xfrm>
            <a:prstGeom prst="rect">
              <a:avLst/>
            </a:prstGeom>
            <a:noFill/>
          </p:spPr>
        </p:pic>
        <p:sp>
          <p:nvSpPr>
            <p:cNvPr id="73" name="AutoShape 11"/>
            <p:cNvSpPr>
              <a:spLocks noChangeArrowheads="1"/>
            </p:cNvSpPr>
            <p:nvPr/>
          </p:nvSpPr>
          <p:spPr bwMode="auto">
            <a:xfrm>
              <a:off x="3960839" y="577198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安全攻击</a:t>
              </a:r>
              <a:endParaRPr lang="zh-CN" altLang="zh-CN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4" name="组合 68"/>
          <p:cNvGrpSpPr/>
          <p:nvPr/>
        </p:nvGrpSpPr>
        <p:grpSpPr>
          <a:xfrm>
            <a:off x="3491880" y="1787020"/>
            <a:ext cx="2929199" cy="324000"/>
            <a:chOff x="3774177" y="544848"/>
            <a:chExt cx="2929199" cy="324000"/>
          </a:xfrm>
        </p:grpSpPr>
        <p:pic>
          <p:nvPicPr>
            <p:cNvPr id="75" name="Picture 5" descr="E:\工作文档\培训\学员资料\学员资料\参考资料\按钮素材\标题栏\水晶标题栏\灰色水晶标题1.png"/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774177" y="544848"/>
              <a:ext cx="2929199" cy="324000"/>
            </a:xfrm>
            <a:prstGeom prst="rect">
              <a:avLst/>
            </a:prstGeom>
            <a:noFill/>
            <a:effectLst/>
          </p:spPr>
        </p:pic>
        <p:sp>
          <p:nvSpPr>
            <p:cNvPr id="76" name="AutoShape 11"/>
            <p:cNvSpPr>
              <a:spLocks noChangeArrowheads="1"/>
            </p:cNvSpPr>
            <p:nvPr/>
          </p:nvSpPr>
          <p:spPr bwMode="auto">
            <a:xfrm>
              <a:off x="3889419" y="566015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kumimoji="0" lang="zh-CN" altLang="en-US" sz="1600" dirty="0">
                  <a:latin typeface="微软雅黑" pitchFamily="34" charset="-122"/>
                  <a:ea typeface="微软雅黑" pitchFamily="34" charset="-122"/>
                </a:rPr>
                <a:t>网络安全概念</a:t>
              </a:r>
              <a:endParaRPr kumimoji="0" lang="zh-CN" altLang="zh-CN" sz="16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80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72499" y="3531096"/>
            <a:ext cx="474948" cy="473557"/>
          </a:xfrm>
          <a:prstGeom prst="rect">
            <a:avLst/>
          </a:prstGeom>
          <a:noFill/>
        </p:spPr>
      </p:pic>
      <p:pic>
        <p:nvPicPr>
          <p:cNvPr id="81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8452" y="4683498"/>
            <a:ext cx="474948" cy="473557"/>
          </a:xfrm>
          <a:prstGeom prst="rect">
            <a:avLst/>
          </a:prstGeom>
          <a:noFill/>
        </p:spPr>
      </p:pic>
      <p:pic>
        <p:nvPicPr>
          <p:cNvPr id="82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23538" y="5259699"/>
            <a:ext cx="474948" cy="473557"/>
          </a:xfrm>
          <a:prstGeom prst="rect">
            <a:avLst/>
          </a:prstGeom>
          <a:noFill/>
        </p:spPr>
      </p:pic>
      <p:sp>
        <p:nvSpPr>
          <p:cNvPr id="83" name="TextBox 72"/>
          <p:cNvSpPr txBox="1"/>
          <p:nvPr/>
        </p:nvSpPr>
        <p:spPr>
          <a:xfrm>
            <a:off x="3666775" y="4748627"/>
            <a:ext cx="438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1.6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TextBox 73"/>
          <p:cNvSpPr txBox="1"/>
          <p:nvPr/>
        </p:nvSpPr>
        <p:spPr>
          <a:xfrm>
            <a:off x="3739988" y="3627957"/>
            <a:ext cx="509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5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72499" y="4107297"/>
            <a:ext cx="474948" cy="473557"/>
          </a:xfrm>
          <a:prstGeom prst="rect">
            <a:avLst/>
          </a:prstGeom>
          <a:noFill/>
        </p:spPr>
      </p:pic>
      <p:pic>
        <p:nvPicPr>
          <p:cNvPr id="86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8452" y="2954895"/>
            <a:ext cx="474948" cy="473557"/>
          </a:xfrm>
          <a:prstGeom prst="rect">
            <a:avLst/>
          </a:prstGeom>
          <a:noFill/>
        </p:spPr>
      </p:pic>
      <p:pic>
        <p:nvPicPr>
          <p:cNvPr id="87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19675" y="1716326"/>
            <a:ext cx="474948" cy="473557"/>
          </a:xfrm>
          <a:prstGeom prst="rect">
            <a:avLst/>
          </a:prstGeom>
          <a:noFill/>
        </p:spPr>
      </p:pic>
      <p:pic>
        <p:nvPicPr>
          <p:cNvPr id="88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440501" y="2356157"/>
            <a:ext cx="474948" cy="473557"/>
          </a:xfrm>
          <a:prstGeom prst="rect">
            <a:avLst/>
          </a:prstGeom>
          <a:noFill/>
        </p:spPr>
      </p:pic>
      <p:sp>
        <p:nvSpPr>
          <p:cNvPr id="89" name="TextBox 78"/>
          <p:cNvSpPr txBox="1"/>
          <p:nvPr/>
        </p:nvSpPr>
        <p:spPr>
          <a:xfrm>
            <a:off x="3461232" y="2451991"/>
            <a:ext cx="444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TextBox 79"/>
          <p:cNvSpPr txBox="1"/>
          <p:nvPr/>
        </p:nvSpPr>
        <p:spPr>
          <a:xfrm>
            <a:off x="3652409" y="3037372"/>
            <a:ext cx="43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TextBox 80"/>
          <p:cNvSpPr txBox="1"/>
          <p:nvPr/>
        </p:nvSpPr>
        <p:spPr>
          <a:xfrm>
            <a:off x="3772500" y="4176215"/>
            <a:ext cx="453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TextBox 81"/>
          <p:cNvSpPr txBox="1"/>
          <p:nvPr/>
        </p:nvSpPr>
        <p:spPr>
          <a:xfrm>
            <a:off x="3331994" y="5355519"/>
            <a:ext cx="448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1.7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TextBox 82"/>
          <p:cNvSpPr txBox="1"/>
          <p:nvPr/>
        </p:nvSpPr>
        <p:spPr>
          <a:xfrm>
            <a:off x="3033139" y="1795281"/>
            <a:ext cx="445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9" name="直接连接符 98"/>
          <p:cNvCxnSpPr>
            <a:endCxn id="87" idx="1"/>
          </p:cNvCxnSpPr>
          <p:nvPr/>
        </p:nvCxnSpPr>
        <p:spPr>
          <a:xfrm flipV="1">
            <a:off x="2533729" y="2615473"/>
            <a:ext cx="906772" cy="5711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endCxn id="81" idx="1"/>
          </p:cNvCxnSpPr>
          <p:nvPr/>
        </p:nvCxnSpPr>
        <p:spPr>
          <a:xfrm>
            <a:off x="2533729" y="4107297"/>
            <a:ext cx="1124723" cy="8129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endCxn id="86" idx="1"/>
          </p:cNvCxnSpPr>
          <p:nvPr/>
        </p:nvCxnSpPr>
        <p:spPr>
          <a:xfrm flipV="1">
            <a:off x="2642792" y="3191674"/>
            <a:ext cx="1015660" cy="2367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endCxn id="80" idx="1"/>
          </p:cNvCxnSpPr>
          <p:nvPr/>
        </p:nvCxnSpPr>
        <p:spPr>
          <a:xfrm flipV="1">
            <a:off x="2704153" y="3767875"/>
            <a:ext cx="1068346" cy="28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50" name="组合 67"/>
          <p:cNvGrpSpPr/>
          <p:nvPr/>
        </p:nvGrpSpPr>
        <p:grpSpPr>
          <a:xfrm>
            <a:off x="3915449" y="2430999"/>
            <a:ext cx="2929199" cy="324000"/>
            <a:chOff x="3725452" y="535298"/>
            <a:chExt cx="2929199" cy="324000"/>
          </a:xfrm>
        </p:grpSpPr>
        <p:pic>
          <p:nvPicPr>
            <p:cNvPr id="51" name="Picture 5" descr="E:\工作文档\培训\学员资料\学员资料\参考资料\按钮素材\标题栏\水晶标题栏\灰色水晶标题1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3725452" y="535298"/>
              <a:ext cx="2929199" cy="324000"/>
            </a:xfrm>
            <a:prstGeom prst="rect">
              <a:avLst/>
            </a:prstGeom>
            <a:noFill/>
            <a:effectLst/>
          </p:spPr>
        </p:pic>
        <p:sp>
          <p:nvSpPr>
            <p:cNvPr id="52" name="AutoShape 11"/>
            <p:cNvSpPr>
              <a:spLocks noChangeArrowheads="1"/>
            </p:cNvSpPr>
            <p:nvPr/>
          </p:nvSpPr>
          <p:spPr bwMode="auto">
            <a:xfrm>
              <a:off x="4018510" y="577198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kumimoji="0" lang="en-US" altLang="zh-CN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OSI</a:t>
              </a:r>
              <a:r>
                <a:rPr kumimoji="0" lang="zh-CN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安全体系架构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184121"/>
      </p:ext>
    </p:extLst>
  </p:cSld>
  <p:clrMapOvr>
    <a:masterClrMapping/>
  </p:clrMapOvr>
  <p:transition>
    <p:wipe dir="d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solidFill>
                  <a:schemeClr val="bg1"/>
                </a:solidFill>
              </a:rPr>
              <a:t>OSI</a:t>
            </a:r>
            <a:r>
              <a:rPr lang="zh-CN" altLang="en-US" b="0" dirty="0">
                <a:solidFill>
                  <a:schemeClr val="bg1"/>
                </a:solidFill>
              </a:rPr>
              <a:t>安全体系架构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0" y="6553150"/>
            <a:ext cx="2133600" cy="476250"/>
          </a:xfrm>
        </p:spPr>
        <p:txBody>
          <a:bodyPr/>
          <a:lstStyle/>
          <a:p>
            <a:fld id="{F308F6A8-01EA-4140-9F06-337175892099}" type="datetime2">
              <a:rPr lang="zh-CN" altLang="en-US" smtClean="0"/>
              <a:t>2025年2月20日</a:t>
            </a:fld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47667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Arial Black" pitchFamily="34" charset="0"/>
                <a:ea typeface="+mj-ea"/>
                <a:cs typeface="+mj-cs"/>
              </a:rPr>
              <a:t>1.2</a:t>
            </a:r>
            <a:endParaRPr lang="zh-CN" altLang="en-US" sz="3600" dirty="0">
              <a:solidFill>
                <a:schemeClr val="bg1"/>
              </a:solidFill>
              <a:latin typeface="Arial Black" pitchFamily="34" charset="0"/>
              <a:ea typeface="+mj-ea"/>
              <a:cs typeface="+mj-cs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66454"/>
            <a:ext cx="5655889" cy="342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91680" y="562294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OSI/RM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8AD5E-5192-47B5-A75B-4C093FD9BCB6}" type="slidenum">
              <a:rPr lang="en-US" altLang="zh-CN" smtClean="0"/>
              <a:pPr/>
              <a:t>107</a:t>
            </a:fld>
            <a:endParaRPr lang="en-US" altLang="zh-CN"/>
          </a:p>
        </p:txBody>
      </p:sp>
      <p:sp>
        <p:nvSpPr>
          <p:cNvPr id="9" name="自选图形 138"/>
          <p:cNvSpPr>
            <a:spLocks noChangeArrowheads="1"/>
          </p:cNvSpPr>
          <p:nvPr/>
        </p:nvSpPr>
        <p:spPr bwMode="auto">
          <a:xfrm>
            <a:off x="5891781" y="1904740"/>
            <a:ext cx="3255627" cy="3550778"/>
          </a:xfrm>
          <a:prstGeom prst="roundRect">
            <a:avLst>
              <a:gd name="adj" fmla="val 6181"/>
            </a:avLst>
          </a:prstGeom>
          <a:solidFill>
            <a:srgbClr val="C1E4FA"/>
          </a:solidFill>
          <a:ln w="25400" algn="ctr">
            <a:solidFill>
              <a:srgbClr val="0087E2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25000"/>
              </a:lnSpc>
              <a:spcBef>
                <a:spcPct val="25000"/>
              </a:spcBef>
              <a:spcAft>
                <a:spcPts val="0"/>
              </a:spcAft>
              <a:buClr>
                <a:srgbClr val="0066FF"/>
              </a:buClr>
              <a:buSzTx/>
              <a:buFont typeface="Wingdings" pitchFamily="2" charset="2"/>
              <a:buChar char="u"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048566" y="1834912"/>
            <a:ext cx="2942056" cy="354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just">
              <a:lnSpc>
                <a:spcPct val="130000"/>
              </a:lnSpc>
              <a:buNone/>
            </a:pPr>
            <a:r>
              <a:rPr lang="zh-CN" altLang="en-US" sz="20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开放系统互连参考模型（</a:t>
            </a:r>
            <a:r>
              <a:rPr lang="en-US" altLang="zh-CN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OSI/RM</a:t>
            </a:r>
            <a:r>
              <a:rPr lang="zh-CN" altLang="en-US" sz="20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）是国际标准化组织（</a:t>
            </a:r>
            <a:r>
              <a:rPr lang="en-US" altLang="zh-CN" sz="20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ISO</a:t>
            </a:r>
            <a:r>
              <a:rPr lang="zh-CN" altLang="en-US" sz="20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）组织制定的一种分层的网络体系结构模型，由于其理论性很强，便于理解，所以该模型成为学习、了解计算机网络知识的基础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utoUpdateAnimBg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自选图形 138"/>
          <p:cNvSpPr>
            <a:spLocks noChangeArrowheads="1"/>
          </p:cNvSpPr>
          <p:nvPr/>
        </p:nvSpPr>
        <p:spPr bwMode="auto">
          <a:xfrm>
            <a:off x="114769" y="4023691"/>
            <a:ext cx="8852853" cy="2396476"/>
          </a:xfrm>
          <a:prstGeom prst="roundRect">
            <a:avLst>
              <a:gd name="adj" fmla="val 6181"/>
            </a:avLst>
          </a:prstGeom>
          <a:solidFill>
            <a:srgbClr val="D4E7F6"/>
          </a:solidFill>
          <a:ln w="25400" algn="ctr">
            <a:solidFill>
              <a:srgbClr val="497E9D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25000"/>
              </a:lnSpc>
              <a:spcBef>
                <a:spcPct val="25000"/>
              </a:spcBef>
              <a:spcAft>
                <a:spcPts val="0"/>
              </a:spcAft>
              <a:buClr>
                <a:srgbClr val="0066FF"/>
              </a:buClr>
              <a:buSzTx/>
              <a:buFont typeface="Wingdings" pitchFamily="2" charset="2"/>
              <a:buChar char="u"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solidFill>
                  <a:schemeClr val="bg1"/>
                </a:solidFill>
              </a:rPr>
              <a:t>OSI</a:t>
            </a:r>
            <a:r>
              <a:rPr lang="zh-CN" altLang="en-US" b="0" dirty="0">
                <a:solidFill>
                  <a:schemeClr val="bg1"/>
                </a:solidFill>
              </a:rPr>
              <a:t>安全体系架构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-14290" y="6597352"/>
            <a:ext cx="1905000" cy="457200"/>
          </a:xfrm>
        </p:spPr>
        <p:txBody>
          <a:bodyPr/>
          <a:lstStyle/>
          <a:p>
            <a:fld id="{4B0A721E-FBED-41FD-9075-CB664703B4AB}" type="datetime2">
              <a:rPr lang="zh-CN" altLang="en-US" smtClean="0"/>
              <a:t>2025年2月20日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174075" y="3924263"/>
            <a:ext cx="8712968" cy="2573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buFont typeface="Arial" pitchFamily="34" charset="0"/>
              <a:buChar char="•"/>
            </a:pPr>
            <a:r>
              <a:rPr lang="en-US" altLang="zh-CN" sz="2400" b="1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X.800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关注三方面的网络安全</a:t>
            </a:r>
            <a:endParaRPr lang="en-US" altLang="zh-CN" sz="2400" b="1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800100" lvl="1" indent="-342900" algn="just">
              <a:lnSpc>
                <a:spcPct val="130000"/>
              </a:lnSpc>
              <a:buFont typeface="微软雅黑" panose="020B0503020204020204" pitchFamily="34" charset="-122"/>
              <a:buChar char="−"/>
            </a:pPr>
            <a:r>
              <a:rPr lang="zh-CN" altLang="en-US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安全攻击</a:t>
            </a:r>
            <a:r>
              <a: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(security attack):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任何可能危及机构的信息安全行为</a:t>
            </a:r>
            <a:endParaRPr lang="en-US" altLang="zh-CN" sz="20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marL="800100" lvl="1" indent="-342900" algn="just">
              <a:lnSpc>
                <a:spcPct val="130000"/>
              </a:lnSpc>
              <a:buFont typeface="微软雅黑" panose="020B0503020204020204" pitchFamily="34" charset="-122"/>
              <a:buChar char="−"/>
            </a:pPr>
            <a:r>
              <a:rPr lang="zh-CN" altLang="en-US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安全服务</a:t>
            </a:r>
            <a:r>
              <a: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(security service):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增强机构的数据处理系统安全性和信息传递安全性的服务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 algn="just">
              <a:lnSpc>
                <a:spcPct val="130000"/>
              </a:lnSpc>
              <a:buFont typeface="微软雅黑" panose="020B0503020204020204" pitchFamily="34" charset="-122"/>
              <a:buChar char="−"/>
            </a:pPr>
            <a:r>
              <a:rPr lang="zh-CN" altLang="en-US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安全机制</a:t>
            </a:r>
            <a:r>
              <a: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(security mechanism)</a:t>
            </a:r>
            <a:r>
              <a:rPr lang="en-US" altLang="zh-CN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: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用来检测、防范安全攻击并从中恢复系统的机制</a:t>
            </a:r>
            <a:endParaRPr lang="en-US" altLang="zh-CN" sz="20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2E61-75E1-4E22-B7C3-7A96A5DEDED1}" type="slidenum">
              <a:rPr lang="en-US" altLang="zh-CN" smtClean="0"/>
              <a:pPr/>
              <a:t>108</a:t>
            </a:fld>
            <a:endParaRPr lang="en-US" altLang="zh-CN"/>
          </a:p>
        </p:txBody>
      </p:sp>
      <p:sp>
        <p:nvSpPr>
          <p:cNvPr id="7" name="自选图形 138"/>
          <p:cNvSpPr>
            <a:spLocks noChangeArrowheads="1"/>
          </p:cNvSpPr>
          <p:nvPr/>
        </p:nvSpPr>
        <p:spPr bwMode="auto">
          <a:xfrm>
            <a:off x="104133" y="1257291"/>
            <a:ext cx="8852853" cy="2396476"/>
          </a:xfrm>
          <a:prstGeom prst="roundRect">
            <a:avLst>
              <a:gd name="adj" fmla="val 6181"/>
            </a:avLst>
          </a:prstGeom>
          <a:solidFill>
            <a:srgbClr val="D4E7F6"/>
          </a:solidFill>
          <a:ln w="25400" algn="ctr">
            <a:solidFill>
              <a:srgbClr val="497E9D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25000"/>
              </a:lnSpc>
              <a:spcBef>
                <a:spcPct val="25000"/>
              </a:spcBef>
              <a:spcAft>
                <a:spcPts val="0"/>
              </a:spcAft>
              <a:buClr>
                <a:srgbClr val="0066FF"/>
              </a:buClr>
              <a:buSzTx/>
              <a:buFont typeface="Wingdings" pitchFamily="2" charset="2"/>
              <a:buChar char="u"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8149" y="1486033"/>
            <a:ext cx="871296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ISO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于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1988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年发布了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OSI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安全体系结构标准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—ISO 7498.2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，作为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OSI 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基本参考模型的新补充</a:t>
            </a:r>
            <a:endParaRPr lang="zh-CN" altLang="en-US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1990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年，国际电信联盟（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ITU-T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）决定采用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ISO 7498.2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作为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X. 800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推荐标准</a:t>
            </a:r>
          </a:p>
          <a:p>
            <a:pPr marL="342900" indent="-342900" algn="just">
              <a:spcAft>
                <a:spcPts val="600"/>
              </a:spcAft>
              <a:buFont typeface="Arial" pitchFamily="34" charset="0"/>
              <a:buChar char="•"/>
            </a:pP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我国依据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ISO/IEC 7498.2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：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1989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制定了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《GB /9387.2-1995 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信息处理系统开放系统互连基本参考模型第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2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部分：安全体系结构</a:t>
            </a:r>
            <a:r>
              <a:rPr lang="en-US" altLang="zh-CN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》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标准</a:t>
            </a:r>
            <a:endParaRPr lang="zh-CN" altLang="en-US" sz="20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6790295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en-US" altLang="zh-CN" b="0" dirty="0">
                <a:solidFill>
                  <a:schemeClr val="bg1"/>
                </a:solidFill>
                <a:latin typeface="+mj-ea"/>
              </a:rPr>
              <a:t>OSI</a:t>
            </a:r>
            <a:r>
              <a:rPr lang="zh-CN" altLang="en-US" b="0" dirty="0">
                <a:solidFill>
                  <a:schemeClr val="bg1"/>
                </a:solidFill>
                <a:latin typeface="+mj-ea"/>
              </a:rPr>
              <a:t>安全体系架构</a:t>
            </a:r>
            <a:endParaRPr lang="zh-CN" altLang="en-US" b="0" dirty="0">
              <a:latin typeface="+mj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0" y="6584777"/>
            <a:ext cx="1905000" cy="457200"/>
          </a:xfrm>
        </p:spPr>
        <p:txBody>
          <a:bodyPr/>
          <a:lstStyle/>
          <a:p>
            <a:fld id="{94629318-CF36-479D-914F-68C45FE035A6}" type="datetime2">
              <a:rPr lang="zh-CN" altLang="en-US" smtClean="0">
                <a:latin typeface="微软雅黑" pitchFamily="34" charset="-122"/>
                <a:ea typeface="微软雅黑" pitchFamily="34" charset="-122"/>
              </a:rPr>
              <a:t>2025年2月20日</a:t>
            </a:fld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458788" y="1447626"/>
            <a:ext cx="8013700" cy="4752975"/>
            <a:chOff x="289" y="844"/>
            <a:chExt cx="5048" cy="2994"/>
          </a:xfrm>
        </p:grpSpPr>
        <p:sp>
          <p:nvSpPr>
            <p:cNvPr id="5" name="Rectangle 3" descr="轮廓式菱形"/>
            <p:cNvSpPr>
              <a:spLocks noChangeArrowheads="1"/>
            </p:cNvSpPr>
            <p:nvPr/>
          </p:nvSpPr>
          <p:spPr bwMode="auto">
            <a:xfrm>
              <a:off x="2432" y="1979"/>
              <a:ext cx="912" cy="1134"/>
            </a:xfrm>
            <a:prstGeom prst="rect">
              <a:avLst/>
            </a:prstGeom>
            <a:pattFill prst="openDmnd">
              <a:fgClr>
                <a:schemeClr val="accent1"/>
              </a:fgClr>
              <a:bgClr>
                <a:srgbClr val="FFFFFF"/>
              </a:bgClr>
            </a:patt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1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algn="ctr" eaLnBrk="0" hangingPunct="0"/>
              <a:r>
                <a:rPr lang="zh-CN" altLang="en-US" sz="2400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安全服务</a:t>
              </a:r>
              <a:endParaRPr lang="en-US" altLang="zh-CN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6" name="Group 33"/>
            <p:cNvGrpSpPr>
              <a:grpSpLocks/>
            </p:cNvGrpSpPr>
            <p:nvPr/>
          </p:nvGrpSpPr>
          <p:grpSpPr bwMode="auto">
            <a:xfrm>
              <a:off x="3424" y="1728"/>
              <a:ext cx="1814" cy="499"/>
              <a:chOff x="3424" y="1728"/>
              <a:chExt cx="1814" cy="499"/>
            </a:xfrm>
          </p:grpSpPr>
          <p:sp>
            <p:nvSpPr>
              <p:cNvPr id="29" name="AutoShape 4"/>
              <p:cNvSpPr>
                <a:spLocks noChangeArrowheads="1"/>
              </p:cNvSpPr>
              <p:nvPr/>
            </p:nvSpPr>
            <p:spPr bwMode="auto">
              <a:xfrm>
                <a:off x="3424" y="1933"/>
                <a:ext cx="720" cy="240"/>
              </a:xfrm>
              <a:prstGeom prst="leftRightArrow">
                <a:avLst>
                  <a:gd name="adj1" fmla="val 50000"/>
                  <a:gd name="adj2" fmla="val 60000"/>
                </a:avLst>
              </a:prstGeom>
              <a:solidFill>
                <a:srgbClr val="800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80008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0" name="AutoShape 6"/>
              <p:cNvSpPr>
                <a:spLocks noChangeArrowheads="1"/>
              </p:cNvSpPr>
              <p:nvPr/>
            </p:nvSpPr>
            <p:spPr bwMode="auto">
              <a:xfrm>
                <a:off x="4363" y="1728"/>
                <a:ext cx="875" cy="499"/>
              </a:xfrm>
              <a:prstGeom prst="can">
                <a:avLst>
                  <a:gd name="adj" fmla="val 25000"/>
                </a:avLst>
              </a:prstGeom>
              <a:solidFill>
                <a:schemeClr val="accent1"/>
              </a:solidFill>
              <a:ln w="9525">
                <a:solidFill>
                  <a:srgbClr val="333399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algn="ctr" eaLnBrk="0" hangingPunct="0"/>
                <a:r>
                  <a:rPr lang="zh-CN" altLang="en-US" sz="2400" dirty="0">
                    <a:solidFill>
                      <a:srgbClr val="CC0000"/>
                    </a:solidFill>
                    <a:latin typeface="微软雅黑" pitchFamily="34" charset="-122"/>
                    <a:ea typeface="微软雅黑" pitchFamily="34" charset="-122"/>
                  </a:rPr>
                  <a:t>信息</a:t>
                </a:r>
              </a:p>
            </p:txBody>
          </p:sp>
        </p:grpSp>
        <p:grpSp>
          <p:nvGrpSpPr>
            <p:cNvPr id="7" name="Group 31"/>
            <p:cNvGrpSpPr>
              <a:grpSpLocks/>
            </p:cNvGrpSpPr>
            <p:nvPr/>
          </p:nvGrpSpPr>
          <p:grpSpPr bwMode="auto">
            <a:xfrm>
              <a:off x="289" y="2420"/>
              <a:ext cx="1984" cy="252"/>
              <a:chOff x="289" y="2420"/>
              <a:chExt cx="1984" cy="252"/>
            </a:xfrm>
          </p:grpSpPr>
          <p:sp>
            <p:nvSpPr>
              <p:cNvPr id="25" name="AutoShape 2"/>
              <p:cNvSpPr>
                <a:spLocks noChangeArrowheads="1"/>
              </p:cNvSpPr>
              <p:nvPr/>
            </p:nvSpPr>
            <p:spPr bwMode="auto">
              <a:xfrm>
                <a:off x="1361" y="2476"/>
                <a:ext cx="912" cy="144"/>
              </a:xfrm>
              <a:prstGeom prst="rightArrow">
                <a:avLst>
                  <a:gd name="adj1" fmla="val 50000"/>
                  <a:gd name="adj2" fmla="val 158333"/>
                </a:avLst>
              </a:prstGeom>
              <a:solidFill>
                <a:srgbClr val="FF00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7" name="Rectangle 9"/>
              <p:cNvSpPr>
                <a:spLocks noChangeArrowheads="1"/>
              </p:cNvSpPr>
              <p:nvPr/>
            </p:nvSpPr>
            <p:spPr bwMode="auto">
              <a:xfrm>
                <a:off x="289" y="2420"/>
                <a:ext cx="946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solidFill>
                      <a:srgbClr val="CC0000"/>
                    </a:solidFill>
                    <a:latin typeface="微软雅黑" pitchFamily="34" charset="-122"/>
                    <a:ea typeface="微软雅黑" pitchFamily="34" charset="-122"/>
                  </a:rPr>
                  <a:t>安全</a:t>
                </a:r>
                <a:r>
                  <a:rPr lang="zh-CN" altLang="en-US" sz="2000" dirty="0">
                    <a:solidFill>
                      <a:srgbClr val="C00000"/>
                    </a:solidFill>
                    <a:latin typeface="微软雅黑" pitchFamily="34" charset="-122"/>
                    <a:ea typeface="微软雅黑" pitchFamily="34" charset="-122"/>
                  </a:rPr>
                  <a:t>攻击</a:t>
                </a:r>
              </a:p>
            </p:txBody>
          </p:sp>
        </p:grpSp>
        <p:grpSp>
          <p:nvGrpSpPr>
            <p:cNvPr id="8" name="Group 34"/>
            <p:cNvGrpSpPr>
              <a:grpSpLocks/>
            </p:cNvGrpSpPr>
            <p:nvPr/>
          </p:nvGrpSpPr>
          <p:grpSpPr bwMode="auto">
            <a:xfrm>
              <a:off x="3470" y="2473"/>
              <a:ext cx="1867" cy="729"/>
              <a:chOff x="3470" y="2473"/>
              <a:chExt cx="1867" cy="729"/>
            </a:xfrm>
          </p:grpSpPr>
          <p:sp>
            <p:nvSpPr>
              <p:cNvPr id="21" name="AutoShape 11"/>
              <p:cNvSpPr>
                <a:spLocks noChangeArrowheads="1"/>
              </p:cNvSpPr>
              <p:nvPr/>
            </p:nvSpPr>
            <p:spPr bwMode="auto">
              <a:xfrm>
                <a:off x="3470" y="2795"/>
                <a:ext cx="720" cy="240"/>
              </a:xfrm>
              <a:prstGeom prst="leftRightArrow">
                <a:avLst>
                  <a:gd name="adj1" fmla="val 50000"/>
                  <a:gd name="adj2" fmla="val 60000"/>
                </a:avLst>
              </a:prstGeom>
              <a:solidFill>
                <a:srgbClr val="800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008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22" name="Group 29"/>
              <p:cNvGrpSpPr>
                <a:grpSpLocks/>
              </p:cNvGrpSpPr>
              <p:nvPr/>
            </p:nvGrpSpPr>
            <p:grpSpPr bwMode="auto">
              <a:xfrm>
                <a:off x="4058" y="2473"/>
                <a:ext cx="1279" cy="729"/>
                <a:chOff x="4058" y="2473"/>
                <a:chExt cx="1279" cy="729"/>
              </a:xfrm>
            </p:grpSpPr>
            <p:graphicFrame>
              <p:nvGraphicFramePr>
                <p:cNvPr id="23" name="Object 13"/>
                <p:cNvGraphicFramePr>
                  <a:graphicFrameLocks noChangeAspect="1"/>
                </p:cNvGraphicFramePr>
                <p:nvPr/>
              </p:nvGraphicFramePr>
              <p:xfrm>
                <a:off x="4286" y="2473"/>
                <a:ext cx="907" cy="72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062" name="Visio" r:id="rId4" imgW="2046427" imgH="1852879" progId="Visio.Drawing.6">
                        <p:embed/>
                      </p:oleObj>
                    </mc:Choice>
                    <mc:Fallback>
                      <p:oleObj name="Visio" r:id="rId4" imgW="2046427" imgH="1852879" progId="Visio.Drawing.6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286" y="2473"/>
                              <a:ext cx="907" cy="72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4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4058" y="2621"/>
                  <a:ext cx="1279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rgbClr val="CC0000"/>
                      </a:solidFill>
                      <a:latin typeface="微软雅黑" pitchFamily="34" charset="-122"/>
                      <a:ea typeface="微软雅黑" pitchFamily="34" charset="-122"/>
                    </a:rPr>
                    <a:t>网络系统</a:t>
                  </a:r>
                </a:p>
              </p:txBody>
            </p:sp>
          </p:grpSp>
        </p:grpSp>
        <p:grpSp>
          <p:nvGrpSpPr>
            <p:cNvPr id="9" name="Group 32"/>
            <p:cNvGrpSpPr>
              <a:grpSpLocks/>
            </p:cNvGrpSpPr>
            <p:nvPr/>
          </p:nvGrpSpPr>
          <p:grpSpPr bwMode="auto">
            <a:xfrm>
              <a:off x="2157" y="844"/>
              <a:ext cx="1504" cy="1044"/>
              <a:chOff x="2157" y="844"/>
              <a:chExt cx="1504" cy="1044"/>
            </a:xfrm>
          </p:grpSpPr>
          <p:sp>
            <p:nvSpPr>
              <p:cNvPr id="15" name="AutoShape 17"/>
              <p:cNvSpPr>
                <a:spLocks noChangeArrowheads="1"/>
              </p:cNvSpPr>
              <p:nvPr/>
            </p:nvSpPr>
            <p:spPr bwMode="auto">
              <a:xfrm>
                <a:off x="2816" y="1516"/>
                <a:ext cx="192" cy="372"/>
              </a:xfrm>
              <a:prstGeom prst="upDownArrow">
                <a:avLst>
                  <a:gd name="adj1" fmla="val 50000"/>
                  <a:gd name="adj2" fmla="val 38750"/>
                </a:avLst>
              </a:prstGeom>
              <a:solidFill>
                <a:srgbClr val="CC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6" name="Group 28"/>
              <p:cNvGrpSpPr>
                <a:grpSpLocks/>
              </p:cNvGrpSpPr>
              <p:nvPr/>
            </p:nvGrpSpPr>
            <p:grpSpPr bwMode="auto">
              <a:xfrm>
                <a:off x="2157" y="844"/>
                <a:ext cx="1504" cy="636"/>
                <a:chOff x="2157" y="844"/>
                <a:chExt cx="1504" cy="636"/>
              </a:xfrm>
            </p:grpSpPr>
            <p:grpSp>
              <p:nvGrpSpPr>
                <p:cNvPr id="17" name="Group 19"/>
                <p:cNvGrpSpPr>
                  <a:grpSpLocks/>
                </p:cNvGrpSpPr>
                <p:nvPr/>
              </p:nvGrpSpPr>
              <p:grpSpPr bwMode="auto">
                <a:xfrm>
                  <a:off x="2472" y="844"/>
                  <a:ext cx="907" cy="636"/>
                  <a:chOff x="4560" y="3168"/>
                  <a:chExt cx="974" cy="732"/>
                </a:xfrm>
              </p:grpSpPr>
              <p:pic>
                <p:nvPicPr>
                  <p:cNvPr id="19" name="Picture 20" descr="j0149719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60" y="3168"/>
                    <a:ext cx="974" cy="7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0" name="Text Box 2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029" y="3343"/>
                    <a:ext cx="125" cy="24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endParaRPr lang="zh-CN" altLang="en-US" sz="1600"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sp>
              <p:nvSpPr>
                <p:cNvPr id="18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2157" y="1008"/>
                  <a:ext cx="1504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/>
                  <a:r>
                    <a:rPr lang="zh-CN" altLang="en-US" sz="2000" dirty="0">
                      <a:solidFill>
                        <a:srgbClr val="C00000"/>
                      </a:solidFill>
                      <a:latin typeface="微软雅黑" pitchFamily="34" charset="-122"/>
                      <a:ea typeface="微软雅黑" pitchFamily="34" charset="-122"/>
                    </a:rPr>
                    <a:t>安全需求与策略</a:t>
                  </a:r>
                </a:p>
              </p:txBody>
            </p:sp>
          </p:grpSp>
        </p:grpSp>
        <p:grpSp>
          <p:nvGrpSpPr>
            <p:cNvPr id="10" name="Group 35"/>
            <p:cNvGrpSpPr>
              <a:grpSpLocks/>
            </p:cNvGrpSpPr>
            <p:nvPr/>
          </p:nvGrpSpPr>
          <p:grpSpPr bwMode="auto">
            <a:xfrm>
              <a:off x="2337" y="3067"/>
              <a:ext cx="1177" cy="771"/>
              <a:chOff x="2337" y="3067"/>
              <a:chExt cx="1177" cy="771"/>
            </a:xfrm>
          </p:grpSpPr>
          <p:sp>
            <p:nvSpPr>
              <p:cNvPr id="11" name="AutoShape 24"/>
              <p:cNvSpPr>
                <a:spLocks noChangeArrowheads="1"/>
              </p:cNvSpPr>
              <p:nvPr/>
            </p:nvSpPr>
            <p:spPr bwMode="auto">
              <a:xfrm>
                <a:off x="2816" y="3067"/>
                <a:ext cx="192" cy="417"/>
              </a:xfrm>
              <a:prstGeom prst="upDownArrow">
                <a:avLst>
                  <a:gd name="adj1" fmla="val 50000"/>
                  <a:gd name="adj2" fmla="val 43438"/>
                </a:avLst>
              </a:prstGeom>
              <a:solidFill>
                <a:srgbClr val="CC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12" name="Group 30"/>
              <p:cNvGrpSpPr>
                <a:grpSpLocks/>
              </p:cNvGrpSpPr>
              <p:nvPr/>
            </p:nvGrpSpPr>
            <p:grpSpPr bwMode="auto">
              <a:xfrm>
                <a:off x="2337" y="3484"/>
                <a:ext cx="1177" cy="354"/>
                <a:chOff x="2337" y="3484"/>
                <a:chExt cx="1177" cy="354"/>
              </a:xfrm>
            </p:grpSpPr>
            <p:sp>
              <p:nvSpPr>
                <p:cNvPr id="13" name="AutoShape 26" descr="瓦形"/>
                <p:cNvSpPr>
                  <a:spLocks noChangeArrowheads="1"/>
                </p:cNvSpPr>
                <p:nvPr/>
              </p:nvSpPr>
              <p:spPr bwMode="auto">
                <a:xfrm>
                  <a:off x="2432" y="3484"/>
                  <a:ext cx="960" cy="354"/>
                </a:xfrm>
                <a:prstGeom prst="bevel">
                  <a:avLst>
                    <a:gd name="adj" fmla="val 12500"/>
                  </a:avLst>
                </a:prstGeom>
                <a:pattFill prst="shingle">
                  <a:fgClr>
                    <a:schemeClr val="accent1"/>
                  </a:fgClr>
                  <a:bgClr>
                    <a:schemeClr val="bg1"/>
                  </a:bgClr>
                </a:patt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altLang="zh-CN">
                    <a:solidFill>
                      <a:srgbClr val="CC00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2337" y="3547"/>
                  <a:ext cx="1177" cy="2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rgbClr val="CC0000"/>
                      </a:solidFill>
                      <a:latin typeface="微软雅黑" pitchFamily="34" charset="-122"/>
                      <a:ea typeface="微软雅黑" pitchFamily="34" charset="-122"/>
                    </a:rPr>
                    <a:t>安全</a:t>
                  </a:r>
                  <a:r>
                    <a:rPr lang="zh-CN" altLang="en-US" sz="2000" dirty="0">
                      <a:solidFill>
                        <a:srgbClr val="C00000"/>
                      </a:solidFill>
                      <a:latin typeface="微软雅黑" pitchFamily="34" charset="-122"/>
                      <a:ea typeface="微软雅黑" pitchFamily="34" charset="-122"/>
                    </a:rPr>
                    <a:t>机制</a:t>
                  </a:r>
                </a:p>
              </p:txBody>
            </p:sp>
          </p:grpSp>
        </p:grpSp>
      </p:grpSp>
      <p:sp>
        <p:nvSpPr>
          <p:cNvPr id="31" name="灯片编号占位符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2E61-75E1-4E22-B7C3-7A96A5DEDED1}" type="slidenum">
              <a:rPr lang="en-US" altLang="zh-CN" smtClean="0"/>
              <a:pPr/>
              <a:t>109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7656594"/>
      </p:ext>
    </p:extLst>
  </p:cSld>
  <p:clrMapOvr>
    <a:masterClrMapping/>
  </p:clrMapOvr>
  <p:transition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整 体介 绍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9813" y="1484784"/>
            <a:ext cx="8554187" cy="1872208"/>
          </a:xfrm>
        </p:spPr>
        <p:txBody>
          <a:bodyPr/>
          <a:lstStyle/>
          <a:p>
            <a:pPr>
              <a:lnSpc>
                <a:spcPct val="150000"/>
              </a:lnSpc>
              <a:buFont typeface="微软雅黑" panose="020B0503020204020204" pitchFamily="34" charset="-122"/>
              <a:buChar char="◎"/>
            </a:pPr>
            <a:r>
              <a:rPr lang="zh-CN" altLang="en-US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可观看电影，体会“江湖交流”</a:t>
            </a:r>
            <a:endParaRPr lang="en-US" altLang="zh-CN" b="0" dirty="0">
              <a:solidFill>
                <a:srgbClr val="00517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	             			             	</a:t>
            </a:r>
          </a:p>
          <a:p>
            <a:pPr>
              <a:buFont typeface="Wingdings" pitchFamily="2" charset="2"/>
              <a:buNone/>
            </a:pP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11</a:t>
            </a:fld>
            <a:endParaRPr lang="en-US" altLang="zh-CN"/>
          </a:p>
        </p:txBody>
      </p:sp>
      <p:sp>
        <p:nvSpPr>
          <p:cNvPr id="8" name="AutoShape 4" descr="Image result for å¤©ççå°è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AF3CEA-9934-41E2-83FF-260982BC3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70" y="2535926"/>
            <a:ext cx="4257979" cy="260399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1B5CB21-1CF3-4805-995F-9E36CB1C3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163" y="2492896"/>
            <a:ext cx="4175333" cy="26470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464E2DE-CE86-40C0-B02B-2A9AE13C73F8}"/>
              </a:ext>
            </a:extLst>
          </p:cNvPr>
          <p:cNvSpPr/>
          <p:nvPr/>
        </p:nvSpPr>
        <p:spPr>
          <a:xfrm>
            <a:off x="132552" y="5234060"/>
            <a:ext cx="91087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000" dirty="0"/>
              <a:t>小栓子：扮演者苏翊鸣，入围第</a:t>
            </a:r>
            <a:r>
              <a:rPr lang="en-US" altLang="zh-CN" sz="2000" dirty="0"/>
              <a:t>35</a:t>
            </a:r>
            <a:r>
              <a:rPr lang="zh-CN" altLang="en-US" sz="2000" dirty="0"/>
              <a:t>届香港金像奖最佳新人，</a:t>
            </a:r>
            <a:r>
              <a:rPr lang="en-US" altLang="zh-CN" sz="2000" dirty="0"/>
              <a:t>2022</a:t>
            </a:r>
            <a:r>
              <a:rPr lang="zh-CN" altLang="en-US" sz="2000" dirty="0"/>
              <a:t>年获得北京冬奥会</a:t>
            </a:r>
            <a:r>
              <a:rPr lang="zh-CN" altLang="en-US" sz="2000" b="1" dirty="0">
                <a:solidFill>
                  <a:srgbClr val="C00000"/>
                </a:solidFill>
              </a:rPr>
              <a:t>单板滑雪男子坡面障碍技巧银牌以及大跳台金牌</a:t>
            </a:r>
            <a:r>
              <a:rPr lang="zh-CN" altLang="en-US" sz="2000" dirty="0"/>
              <a:t>，成为</a:t>
            </a:r>
            <a:r>
              <a:rPr lang="zh-CN" altLang="en-US" sz="2000" b="1" dirty="0">
                <a:solidFill>
                  <a:srgbClr val="C00000"/>
                </a:solidFill>
              </a:rPr>
              <a:t>中国首个单板滑雪冬奥冠军。</a:t>
            </a:r>
          </a:p>
        </p:txBody>
      </p:sp>
    </p:spTree>
    <p:extLst>
      <p:ext uri="{BB962C8B-B14F-4D97-AF65-F5344CB8AC3E}">
        <p14:creationId xmlns:p14="http://schemas.microsoft.com/office/powerpoint/2010/main" val="263715881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solidFill>
                  <a:schemeClr val="bg1"/>
                </a:solidFill>
              </a:rPr>
              <a:t>OSI</a:t>
            </a:r>
            <a:r>
              <a:rPr lang="zh-CN" altLang="en-US" b="0" dirty="0">
                <a:solidFill>
                  <a:schemeClr val="bg1"/>
                </a:solidFill>
              </a:rPr>
              <a:t>安全体系架构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-14290" y="6597352"/>
            <a:ext cx="1905000" cy="457200"/>
          </a:xfrm>
        </p:spPr>
        <p:txBody>
          <a:bodyPr/>
          <a:lstStyle/>
          <a:p>
            <a:fld id="{A96D1305-0DB4-498F-9FD2-5FC966BF7392}" type="datetime2">
              <a:rPr lang="zh-CN" altLang="en-US" smtClean="0"/>
              <a:t>2025年2月20日</a:t>
            </a:fld>
            <a:endParaRPr lang="en-US" altLang="zh-CN" dirty="0"/>
          </a:p>
        </p:txBody>
      </p:sp>
      <p:pic>
        <p:nvPicPr>
          <p:cNvPr id="6" name="Picture 4" descr="2a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47" y="1340767"/>
            <a:ext cx="7467600" cy="463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83768" y="6056461"/>
            <a:ext cx="44958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ISO 7498.2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的三维体系结构图 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2E61-75E1-4E22-B7C3-7A96A5DEDED1}" type="slidenum">
              <a:rPr lang="en-US" altLang="zh-CN" smtClean="0"/>
              <a:pPr/>
              <a:t>110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3415238"/>
      </p:ext>
    </p:extLst>
  </p:cSld>
  <p:clrMapOvr>
    <a:masterClrMapping/>
  </p:clrMapOvr>
  <p:transition>
    <p:wipe dir="d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solidFill>
                  <a:schemeClr val="bg1"/>
                </a:solidFill>
              </a:rPr>
              <a:t>     </a:t>
            </a:r>
            <a:r>
              <a:rPr lang="zh-CN" altLang="en-US" b="0" dirty="0">
                <a:solidFill>
                  <a:schemeClr val="bg1"/>
                </a:solidFill>
              </a:rPr>
              <a:t>安全服务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B0F66-54B6-4222-B0AD-2EA0F8E791C3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428625" y="473075"/>
            <a:ext cx="1009650" cy="6413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altLang="zh-CN" sz="3600" b="1" dirty="0">
                <a:solidFill>
                  <a:schemeClr val="bg1"/>
                </a:solidFill>
                <a:latin typeface="Arial Black" pitchFamily="34" charset="0"/>
              </a:rPr>
              <a:t>1.4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9580" y="1845428"/>
            <a:ext cx="8802410" cy="3841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lnSpc>
                <a:spcPct val="1300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安全服务定义（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X.800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RFC2828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457200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X.800</a:t>
            </a:r>
          </a:p>
          <a:p>
            <a:pPr marL="914400" lvl="1" algn="l">
              <a:lnSpc>
                <a:spcPct val="15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由通信开放系统的协议层提供的，并能确保</a:t>
            </a: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或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914400" lvl="1" algn="l"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数据传输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足够安全的服务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lvl="1" algn="l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RFC2828</a:t>
            </a:r>
          </a:p>
          <a:p>
            <a:pPr marL="914400" lvl="1" algn="l">
              <a:lnSpc>
                <a:spcPct val="150000"/>
              </a:lnSpc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由系统提供的对系统资源进行特定保护的处理或通信服务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2523-320B-46B9-864B-EA9DC24FC5D1}" type="slidenum">
              <a:rPr lang="en-US" altLang="zh-CN" smtClean="0"/>
              <a:pPr/>
              <a:t>111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5117311"/>
      </p:ext>
    </p:extLst>
  </p:cSld>
  <p:clrMapOvr>
    <a:masterClrMapping/>
  </p:clrMapOvr>
  <p:transition>
    <p:wipe dir="d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34506" y="-27384"/>
            <a:ext cx="7921625" cy="1008062"/>
          </a:xfrm>
        </p:spPr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安全服务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-25598" y="6572200"/>
            <a:ext cx="1905000" cy="457200"/>
          </a:xfrm>
        </p:spPr>
        <p:txBody>
          <a:bodyPr/>
          <a:lstStyle/>
          <a:p>
            <a:fld id="{104190CE-B4A4-4F73-BA24-28C8C8B9762C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1107415" y="1196752"/>
            <a:ext cx="69290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X.800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将这些服务划分为</a:t>
            </a:r>
            <a:r>
              <a:rPr lang="en-US" altLang="zh-CN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5 </a:t>
            </a: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类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14 </a:t>
            </a: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种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特定的服务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473745"/>
              </p:ext>
            </p:extLst>
          </p:nvPr>
        </p:nvGraphicFramePr>
        <p:xfrm>
          <a:off x="1475656" y="1719972"/>
          <a:ext cx="6048672" cy="466135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808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546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800" spc="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 全 服 务</a:t>
                      </a:r>
                      <a:endParaRPr lang="zh-CN" sz="1800" spc="3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800" spc="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 务 形 式</a:t>
                      </a:r>
                      <a:endParaRPr lang="zh-CN" sz="1800" spc="3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546">
                <a:tc rowSpan="2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800" spc="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认</a:t>
                      </a:r>
                      <a:r>
                        <a:rPr lang="en-US" altLang="zh-CN" sz="1800" spc="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sz="1800" spc="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证</a:t>
                      </a:r>
                      <a:endParaRPr lang="zh-CN" sz="1800" spc="3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800" spc="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对等实体认证</a:t>
                      </a:r>
                      <a:r>
                        <a:rPr lang="en-US" sz="1800" spc="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sz="1800" spc="3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54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800" spc="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数据源认证</a:t>
                      </a:r>
                      <a:r>
                        <a:rPr lang="en-US" sz="1800" spc="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sz="1800" spc="3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546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800" spc="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访问控制</a:t>
                      </a:r>
                      <a:endParaRPr lang="zh-CN" sz="1800" spc="3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1800" spc="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800" spc="3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561">
                <a:tc rowSpan="4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800" spc="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数据机密性</a:t>
                      </a:r>
                      <a:endParaRPr lang="zh-CN" sz="1800" spc="3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800" spc="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连接机密性</a:t>
                      </a:r>
                      <a:endParaRPr lang="zh-CN" sz="1800" spc="3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5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800" spc="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无连接机密性</a:t>
                      </a:r>
                      <a:endParaRPr lang="zh-CN" sz="1800" spc="3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5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800" spc="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选择域机密性</a:t>
                      </a:r>
                      <a:endParaRPr lang="zh-CN" sz="1800" spc="3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5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800" spc="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流量机密性</a:t>
                      </a:r>
                      <a:endParaRPr lang="zh-CN" sz="1800" spc="3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561">
                <a:tc rowSpan="5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800" spc="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数据完整性</a:t>
                      </a:r>
                      <a:endParaRPr lang="zh-CN" sz="1800" spc="3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800" spc="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带恢复的连接完整性</a:t>
                      </a:r>
                      <a:endParaRPr lang="zh-CN" sz="1800" spc="3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5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800" spc="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无恢复的连接完整性</a:t>
                      </a:r>
                      <a:endParaRPr lang="zh-CN" sz="1800" spc="3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75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800" spc="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选择域连接完整性</a:t>
                      </a:r>
                      <a:endParaRPr lang="zh-CN" sz="1800" spc="3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75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800" spc="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无连接完整性</a:t>
                      </a:r>
                      <a:endParaRPr lang="zh-CN" sz="1800" spc="3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75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800" spc="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选择域无连接完整性</a:t>
                      </a:r>
                      <a:endParaRPr lang="zh-CN" sz="1800" spc="3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7561">
                <a:tc rowSpan="2"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800" spc="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不可抵赖性</a:t>
                      </a:r>
                      <a:endParaRPr lang="zh-CN" sz="1800" spc="3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800" spc="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不可抵赖性，源</a:t>
                      </a:r>
                      <a:endParaRPr lang="zh-CN" sz="1800" spc="3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75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800" spc="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不可抵赖性，目的地</a:t>
                      </a:r>
                      <a:endParaRPr lang="zh-CN" sz="1800" spc="3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2E61-75E1-4E22-B7C3-7A96A5DEDED1}" type="slidenum">
              <a:rPr lang="en-US" altLang="zh-CN" smtClean="0"/>
              <a:pPr/>
              <a:t>112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1569611"/>
      </p:ext>
    </p:extLst>
  </p:cSld>
  <p:clrMapOvr>
    <a:masterClrMapping/>
  </p:clrMapOvr>
  <p:transition>
    <p:wipe dir="d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安全服务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0" y="6597352"/>
            <a:ext cx="1905000" cy="457200"/>
          </a:xfrm>
        </p:spPr>
        <p:txBody>
          <a:bodyPr/>
          <a:lstStyle/>
          <a:p>
            <a:fld id="{EFF059A7-EF6B-4F5F-9585-1687965B3EF8}" type="datetime2">
              <a:rPr lang="zh-CN" altLang="en-US" smtClean="0"/>
              <a:t>2025年2月20日</a:t>
            </a:fld>
            <a:endParaRPr lang="en-US" altLang="zh-CN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75797" y="1556792"/>
            <a:ext cx="8077200" cy="4506913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kumimoji="1" sz="28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en-US" altLang="zh-CN" sz="2600" b="0" dirty="0">
                <a:latin typeface="微软雅黑" pitchFamily="34" charset="-122"/>
                <a:ea typeface="微软雅黑" pitchFamily="34" charset="-122"/>
              </a:rPr>
              <a:t>X.800</a:t>
            </a:r>
            <a:r>
              <a:rPr lang="zh-CN" altLang="en-US" sz="2600" b="0" dirty="0">
                <a:latin typeface="微软雅黑" pitchFamily="34" charset="-122"/>
                <a:ea typeface="微软雅黑" pitchFamily="34" charset="-122"/>
              </a:rPr>
              <a:t>定义的</a:t>
            </a:r>
            <a:r>
              <a:rPr lang="en-US" altLang="zh-CN" sz="2600" b="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600" b="0" dirty="0">
                <a:latin typeface="微软雅黑" pitchFamily="34" charset="-122"/>
                <a:ea typeface="微软雅黑" pitchFamily="34" charset="-122"/>
              </a:rPr>
              <a:t>大类安全服务也称作安全防护措施 </a:t>
            </a:r>
          </a:p>
          <a:p>
            <a:pPr marL="914400" lvl="1" indent="-457200" algn="just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认证（</a:t>
            </a:r>
            <a:r>
              <a:rPr lang="en-US" altLang="zh-CN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Authentication</a:t>
            </a: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。提供对通信中对等实体和数据来源的认证。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1314450" lvl="2" indent="-457200" algn="just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对等实体认证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：在联系中确认对等实体的身份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1314450" lvl="2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数据源认证：提供对数据单元来源的确认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914400" lvl="1" indent="-457200" algn="just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访问控制（</a:t>
            </a:r>
            <a:r>
              <a:rPr lang="en-US" altLang="zh-CN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Access Control</a:t>
            </a: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。对资源提供保护，以对抗其非授权使用和操纵。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2E61-75E1-4E22-B7C3-7A96A5DEDED1}" type="slidenum">
              <a:rPr lang="en-US" altLang="zh-CN" smtClean="0"/>
              <a:pPr/>
              <a:t>113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0351928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utoUpdateAnimBg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安全服务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0" y="6597352"/>
            <a:ext cx="1905000" cy="457200"/>
          </a:xfrm>
        </p:spPr>
        <p:txBody>
          <a:bodyPr/>
          <a:lstStyle/>
          <a:p>
            <a:fld id="{E60FA7DC-5BB3-471D-AF3F-B54ED3C14372}" type="datetime2">
              <a:rPr lang="zh-CN" altLang="en-US" smtClean="0"/>
              <a:t>2025年2月20日</a:t>
            </a:fld>
            <a:endParaRPr lang="en-US" altLang="zh-CN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75797" y="1556792"/>
            <a:ext cx="8077200" cy="4506913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kumimoji="1" sz="28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CN" sz="2600" b="0" dirty="0">
                <a:latin typeface="微软雅黑" pitchFamily="34" charset="-122"/>
                <a:ea typeface="微软雅黑" pitchFamily="34" charset="-122"/>
              </a:rPr>
              <a:t>X.800</a:t>
            </a:r>
            <a:r>
              <a:rPr lang="zh-CN" altLang="en-US" sz="2600" b="0" dirty="0">
                <a:latin typeface="微软雅黑" pitchFamily="34" charset="-122"/>
                <a:ea typeface="微软雅黑" pitchFamily="34" charset="-122"/>
              </a:rPr>
              <a:t>定义的</a:t>
            </a:r>
            <a:r>
              <a:rPr lang="en-US" altLang="zh-CN" sz="2600" b="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600" b="0" dirty="0">
                <a:latin typeface="微软雅黑" pitchFamily="34" charset="-122"/>
                <a:ea typeface="微软雅黑" pitchFamily="34" charset="-122"/>
              </a:rPr>
              <a:t>大类安全服务也称作安全防护措施 </a:t>
            </a:r>
          </a:p>
          <a:p>
            <a:pPr marL="914400" lvl="1" indent="-4572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</a:pP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数据机密性（</a:t>
            </a:r>
            <a:r>
              <a:rPr lang="en-US" altLang="zh-CN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Data Confidentiality</a:t>
            </a: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。保护被传输的数据不会遭受被动攻击，防止流量数据遭受窃听分析。</a:t>
            </a:r>
          </a:p>
          <a:p>
            <a:pPr marL="914400" lvl="1" indent="-4572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</a:pP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数据完整性（</a:t>
            </a:r>
            <a:r>
              <a:rPr lang="en-US" altLang="zh-CN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Data integrity</a:t>
            </a: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对数据提供保护，以对抗未授权的改变、删除或替代。</a:t>
            </a:r>
          </a:p>
          <a:p>
            <a:pPr marL="914400" lvl="1" indent="-4572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 startAt="3"/>
            </a:pP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不可抵赖性（</a:t>
            </a:r>
            <a:r>
              <a:rPr lang="en-US" altLang="zh-CN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Non-reputation</a:t>
            </a: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。防止参与某次通信交换的任何一方事后否认本次通信或通信的内容。 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2E61-75E1-4E22-B7C3-7A96A5DEDED1}" type="slidenum">
              <a:rPr lang="en-US" altLang="zh-CN" smtClean="0"/>
              <a:pPr/>
              <a:t>114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2878396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utoUpdateAnimBg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安全服务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0" y="6597352"/>
            <a:ext cx="1905000" cy="457200"/>
          </a:xfrm>
        </p:spPr>
        <p:txBody>
          <a:bodyPr/>
          <a:lstStyle/>
          <a:p>
            <a:fld id="{E60FA7DC-5BB3-471D-AF3F-B54ED3C14372}" type="datetime2">
              <a:rPr lang="zh-CN" altLang="en-US" smtClean="0"/>
              <a:t>2025年2月20日</a:t>
            </a:fld>
            <a:endParaRPr lang="en-US" altLang="zh-CN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75797" y="1556792"/>
            <a:ext cx="8077200" cy="4506913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kumimoji="1" sz="28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altLang="zh-CN" sz="2600" b="0" dirty="0">
                <a:latin typeface="微软雅黑" pitchFamily="34" charset="-122"/>
                <a:ea typeface="微软雅黑" pitchFamily="34" charset="-122"/>
              </a:rPr>
              <a:t>X.800</a:t>
            </a:r>
            <a:r>
              <a:rPr lang="zh-CN" altLang="en-US" sz="2600" b="0" dirty="0">
                <a:latin typeface="微软雅黑" pitchFamily="34" charset="-122"/>
                <a:ea typeface="微软雅黑" pitchFamily="34" charset="-122"/>
              </a:rPr>
              <a:t>定义的</a:t>
            </a:r>
            <a:r>
              <a:rPr lang="en-US" altLang="zh-CN" sz="2600" b="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600" b="0" dirty="0">
                <a:latin typeface="微软雅黑" pitchFamily="34" charset="-122"/>
                <a:ea typeface="微软雅黑" pitchFamily="34" charset="-122"/>
              </a:rPr>
              <a:t>大类安全服务也称作安全防护措施 </a:t>
            </a:r>
          </a:p>
          <a:p>
            <a:pPr marL="457200" lvl="1" indent="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zh-CN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、可用性服务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。系统性质，是一种同安全服务相关联的重要属性。主要致力于解决拒绝服务攻击。 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2E61-75E1-4E22-B7C3-7A96A5DEDED1}" type="slidenum">
              <a:rPr lang="en-US" altLang="zh-CN" smtClean="0"/>
              <a:pPr/>
              <a:t>115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231232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utoUpdateAnimBg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安全服务部署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AE0C7-9C82-43F8-8018-E0376E208B27}" type="datetime2">
              <a:rPr lang="zh-CN" altLang="en-US" smtClean="0"/>
              <a:t>2025年2月20日</a:t>
            </a:fld>
            <a:endParaRPr lang="en-US" altLang="zh-CN"/>
          </a:p>
        </p:txBody>
      </p:sp>
      <p:graphicFrame>
        <p:nvGraphicFramePr>
          <p:cNvPr id="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569996"/>
              </p:ext>
            </p:extLst>
          </p:nvPr>
        </p:nvGraphicFramePr>
        <p:xfrm>
          <a:off x="323850" y="1327150"/>
          <a:ext cx="8569325" cy="5052695"/>
        </p:xfrm>
        <a:graphic>
          <a:graphicData uri="http://schemas.openxmlformats.org/drawingml/2006/table">
            <a:tbl>
              <a:tblPr/>
              <a:tblGrid>
                <a:gridCol w="585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0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21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67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35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128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5877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     服 务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</a:t>
                      </a:r>
                      <a:endParaRPr kumimoji="0" lang="en-US" altLang="zh-CN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</a:t>
                      </a:r>
                      <a:endParaRPr kumimoji="0" lang="en-US" altLang="zh-CN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</a:t>
                      </a:r>
                      <a:endParaRPr kumimoji="0" lang="en-US" altLang="zh-CN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28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认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对等实体认证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数据起源认证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访问控制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自主访问控制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4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强制访问控制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413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机 密 性</a:t>
                      </a:r>
                    </a:p>
                  </a:txBody>
                  <a:tcPr vert="eaVert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连接机密性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无连接机密性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选择域机密性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流量机密性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70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完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整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性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可恢复的连接完整性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828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无恢复的连接完整性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选择域的连接完整性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无连接完整性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选择域的无连接完整性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828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不可抵赖性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不可抵赖性，源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638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 pitchFamily="18" charset="0"/>
                        </a:rPr>
                        <a:t>不可抵赖性，目的地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2E61-75E1-4E22-B7C3-7A96A5DEDED1}" type="slidenum">
              <a:rPr lang="en-US" altLang="zh-CN" smtClean="0"/>
              <a:pPr/>
              <a:t>116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0198623"/>
      </p:ext>
    </p:extLst>
  </p:cSld>
  <p:clrMapOvr>
    <a:masterClrMapping/>
  </p:clrMapOvr>
  <p:transition>
    <p:wipe dir="d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安全服务与安全攻击关系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0C29C-6404-48D0-B6FA-52072C4F5F0D}" type="datetime2">
              <a:rPr lang="zh-CN" altLang="en-US" smtClean="0"/>
              <a:t>2025年2月20日</a:t>
            </a:fld>
            <a:endParaRPr lang="en-US" altLang="zh-CN"/>
          </a:p>
        </p:txBody>
      </p:sp>
      <p:grpSp>
        <p:nvGrpSpPr>
          <p:cNvPr id="5" name="Group 49"/>
          <p:cNvGrpSpPr>
            <a:grpSpLocks/>
          </p:cNvGrpSpPr>
          <p:nvPr/>
        </p:nvGrpSpPr>
        <p:grpSpPr bwMode="auto">
          <a:xfrm>
            <a:off x="357917" y="1922842"/>
            <a:ext cx="8595784" cy="4242462"/>
            <a:chOff x="0" y="547"/>
            <a:chExt cx="3481" cy="2086"/>
          </a:xfrm>
        </p:grpSpPr>
        <p:grpSp>
          <p:nvGrpSpPr>
            <p:cNvPr id="7" name="Group 22"/>
            <p:cNvGrpSpPr>
              <a:grpSpLocks/>
            </p:cNvGrpSpPr>
            <p:nvPr/>
          </p:nvGrpSpPr>
          <p:grpSpPr bwMode="auto">
            <a:xfrm>
              <a:off x="0" y="547"/>
              <a:ext cx="1216" cy="298"/>
              <a:chOff x="0" y="547"/>
              <a:chExt cx="1216" cy="298"/>
            </a:xfrm>
          </p:grpSpPr>
          <p:sp>
            <p:nvSpPr>
              <p:cNvPr id="47" name="Rectangle 7"/>
              <p:cNvSpPr>
                <a:spLocks noChangeArrowheads="1"/>
              </p:cNvSpPr>
              <p:nvPr/>
            </p:nvSpPr>
            <p:spPr bwMode="auto">
              <a:xfrm>
                <a:off x="43" y="547"/>
                <a:ext cx="1130" cy="2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攻 击 类 型</a:t>
                </a:r>
              </a:p>
            </p:txBody>
          </p:sp>
          <p:sp>
            <p:nvSpPr>
              <p:cNvPr id="48" name="Rectangle 21"/>
              <p:cNvSpPr>
                <a:spLocks noChangeArrowheads="1"/>
              </p:cNvSpPr>
              <p:nvPr/>
            </p:nvSpPr>
            <p:spPr bwMode="auto">
              <a:xfrm>
                <a:off x="0" y="547"/>
                <a:ext cx="1216" cy="298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8" name="Group 24"/>
            <p:cNvGrpSpPr>
              <a:grpSpLocks/>
            </p:cNvGrpSpPr>
            <p:nvPr/>
          </p:nvGrpSpPr>
          <p:grpSpPr bwMode="auto">
            <a:xfrm>
              <a:off x="1216" y="547"/>
              <a:ext cx="2265" cy="298"/>
              <a:chOff x="1216" y="547"/>
              <a:chExt cx="2265" cy="298"/>
            </a:xfrm>
          </p:grpSpPr>
          <p:sp>
            <p:nvSpPr>
              <p:cNvPr id="45" name="Rectangle 8"/>
              <p:cNvSpPr>
                <a:spLocks noChangeArrowheads="1"/>
              </p:cNvSpPr>
              <p:nvPr/>
            </p:nvSpPr>
            <p:spPr bwMode="auto">
              <a:xfrm>
                <a:off x="1259" y="547"/>
                <a:ext cx="2179" cy="2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安    全    服    务</a:t>
                </a:r>
              </a:p>
            </p:txBody>
          </p:sp>
          <p:sp>
            <p:nvSpPr>
              <p:cNvPr id="46" name="Rectangle 23"/>
              <p:cNvSpPr>
                <a:spLocks noChangeArrowheads="1"/>
              </p:cNvSpPr>
              <p:nvPr/>
            </p:nvSpPr>
            <p:spPr bwMode="auto">
              <a:xfrm>
                <a:off x="1216" y="547"/>
                <a:ext cx="2265" cy="298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9" name="Group 26"/>
            <p:cNvGrpSpPr>
              <a:grpSpLocks/>
            </p:cNvGrpSpPr>
            <p:nvPr/>
          </p:nvGrpSpPr>
          <p:grpSpPr bwMode="auto">
            <a:xfrm>
              <a:off x="0" y="845"/>
              <a:ext cx="1216" cy="298"/>
              <a:chOff x="0" y="845"/>
              <a:chExt cx="1216" cy="298"/>
            </a:xfrm>
          </p:grpSpPr>
          <p:sp>
            <p:nvSpPr>
              <p:cNvPr id="43" name="Rectangle 9"/>
              <p:cNvSpPr>
                <a:spLocks noChangeArrowheads="1"/>
              </p:cNvSpPr>
              <p:nvPr/>
            </p:nvSpPr>
            <p:spPr bwMode="auto">
              <a:xfrm>
                <a:off x="43" y="845"/>
                <a:ext cx="1130" cy="2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just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假冒</a:t>
                </a:r>
              </a:p>
            </p:txBody>
          </p:sp>
          <p:sp>
            <p:nvSpPr>
              <p:cNvPr id="44" name="Rectangle 25"/>
              <p:cNvSpPr>
                <a:spLocks noChangeArrowheads="1"/>
              </p:cNvSpPr>
              <p:nvPr/>
            </p:nvSpPr>
            <p:spPr bwMode="auto">
              <a:xfrm>
                <a:off x="0" y="845"/>
                <a:ext cx="1216" cy="298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0" name="Group 28"/>
            <p:cNvGrpSpPr>
              <a:grpSpLocks/>
            </p:cNvGrpSpPr>
            <p:nvPr/>
          </p:nvGrpSpPr>
          <p:grpSpPr bwMode="auto">
            <a:xfrm>
              <a:off x="1216" y="845"/>
              <a:ext cx="2265" cy="298"/>
              <a:chOff x="1216" y="845"/>
              <a:chExt cx="2265" cy="298"/>
            </a:xfrm>
          </p:grpSpPr>
          <p:sp>
            <p:nvSpPr>
              <p:cNvPr id="41" name="Rectangle 10"/>
              <p:cNvSpPr>
                <a:spLocks noChangeArrowheads="1"/>
              </p:cNvSpPr>
              <p:nvPr/>
            </p:nvSpPr>
            <p:spPr bwMode="auto">
              <a:xfrm>
                <a:off x="1259" y="845"/>
                <a:ext cx="2179" cy="2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just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0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2" name="Rectangle 27"/>
              <p:cNvSpPr>
                <a:spLocks noChangeArrowheads="1"/>
              </p:cNvSpPr>
              <p:nvPr/>
            </p:nvSpPr>
            <p:spPr bwMode="auto">
              <a:xfrm>
                <a:off x="1216" y="845"/>
                <a:ext cx="2265" cy="298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1" name="Group 30"/>
            <p:cNvGrpSpPr>
              <a:grpSpLocks/>
            </p:cNvGrpSpPr>
            <p:nvPr/>
          </p:nvGrpSpPr>
          <p:grpSpPr bwMode="auto">
            <a:xfrm>
              <a:off x="0" y="1143"/>
              <a:ext cx="1216" cy="298"/>
              <a:chOff x="0" y="1143"/>
              <a:chExt cx="1216" cy="298"/>
            </a:xfrm>
          </p:grpSpPr>
          <p:sp>
            <p:nvSpPr>
              <p:cNvPr id="39" name="Rectangle 11"/>
              <p:cNvSpPr>
                <a:spLocks noChangeArrowheads="1"/>
              </p:cNvSpPr>
              <p:nvPr/>
            </p:nvSpPr>
            <p:spPr bwMode="auto">
              <a:xfrm>
                <a:off x="43" y="1143"/>
                <a:ext cx="1130" cy="2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just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非授权访问</a:t>
                </a:r>
              </a:p>
            </p:txBody>
          </p:sp>
          <p:sp>
            <p:nvSpPr>
              <p:cNvPr id="40" name="Rectangle 29"/>
              <p:cNvSpPr>
                <a:spLocks noChangeArrowheads="1"/>
              </p:cNvSpPr>
              <p:nvPr/>
            </p:nvSpPr>
            <p:spPr bwMode="auto">
              <a:xfrm>
                <a:off x="0" y="1143"/>
                <a:ext cx="1216" cy="298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38" name="Rectangle 31"/>
            <p:cNvSpPr>
              <a:spLocks noChangeArrowheads="1"/>
            </p:cNvSpPr>
            <p:nvPr/>
          </p:nvSpPr>
          <p:spPr bwMode="auto">
            <a:xfrm>
              <a:off x="1216" y="1143"/>
              <a:ext cx="2265" cy="298"/>
            </a:xfrm>
            <a:prstGeom prst="rect">
              <a:avLst/>
            </a:prstGeom>
            <a:noFill/>
            <a:ln w="7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3" name="Group 34"/>
            <p:cNvGrpSpPr>
              <a:grpSpLocks/>
            </p:cNvGrpSpPr>
            <p:nvPr/>
          </p:nvGrpSpPr>
          <p:grpSpPr bwMode="auto">
            <a:xfrm>
              <a:off x="0" y="1441"/>
              <a:ext cx="1216" cy="298"/>
              <a:chOff x="0" y="1441"/>
              <a:chExt cx="1216" cy="298"/>
            </a:xfrm>
          </p:grpSpPr>
          <p:sp>
            <p:nvSpPr>
              <p:cNvPr id="35" name="Rectangle 13"/>
              <p:cNvSpPr>
                <a:spLocks noChangeArrowheads="1"/>
              </p:cNvSpPr>
              <p:nvPr/>
            </p:nvSpPr>
            <p:spPr bwMode="auto">
              <a:xfrm>
                <a:off x="43" y="1441"/>
                <a:ext cx="1130" cy="2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just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非授权泄露</a:t>
                </a:r>
              </a:p>
            </p:txBody>
          </p:sp>
          <p:sp>
            <p:nvSpPr>
              <p:cNvPr id="36" name="Rectangle 33"/>
              <p:cNvSpPr>
                <a:spLocks noChangeArrowheads="1"/>
              </p:cNvSpPr>
              <p:nvPr/>
            </p:nvSpPr>
            <p:spPr bwMode="auto">
              <a:xfrm>
                <a:off x="0" y="1441"/>
                <a:ext cx="1216" cy="298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4" name="Group 36"/>
            <p:cNvGrpSpPr>
              <a:grpSpLocks/>
            </p:cNvGrpSpPr>
            <p:nvPr/>
          </p:nvGrpSpPr>
          <p:grpSpPr bwMode="auto">
            <a:xfrm>
              <a:off x="1216" y="1441"/>
              <a:ext cx="2265" cy="298"/>
              <a:chOff x="1216" y="1441"/>
              <a:chExt cx="2265" cy="298"/>
            </a:xfrm>
          </p:grpSpPr>
          <p:sp>
            <p:nvSpPr>
              <p:cNvPr id="33" name="Rectangle 14"/>
              <p:cNvSpPr>
                <a:spLocks noChangeArrowheads="1"/>
              </p:cNvSpPr>
              <p:nvPr/>
            </p:nvSpPr>
            <p:spPr bwMode="auto">
              <a:xfrm>
                <a:off x="1259" y="1441"/>
                <a:ext cx="2179" cy="2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just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0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4" name="Rectangle 35"/>
              <p:cNvSpPr>
                <a:spLocks noChangeArrowheads="1"/>
              </p:cNvSpPr>
              <p:nvPr/>
            </p:nvSpPr>
            <p:spPr bwMode="auto">
              <a:xfrm>
                <a:off x="1216" y="1441"/>
                <a:ext cx="2265" cy="298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5" name="Group 38"/>
            <p:cNvGrpSpPr>
              <a:grpSpLocks/>
            </p:cNvGrpSpPr>
            <p:nvPr/>
          </p:nvGrpSpPr>
          <p:grpSpPr bwMode="auto">
            <a:xfrm>
              <a:off x="0" y="1739"/>
              <a:ext cx="1216" cy="298"/>
              <a:chOff x="0" y="1739"/>
              <a:chExt cx="1216" cy="298"/>
            </a:xfrm>
          </p:grpSpPr>
          <p:sp>
            <p:nvSpPr>
              <p:cNvPr id="31" name="Rectangle 15"/>
              <p:cNvSpPr>
                <a:spLocks noChangeArrowheads="1"/>
              </p:cNvSpPr>
              <p:nvPr/>
            </p:nvSpPr>
            <p:spPr bwMode="auto">
              <a:xfrm>
                <a:off x="43" y="1739"/>
                <a:ext cx="1130" cy="2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just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篡改</a:t>
                </a:r>
              </a:p>
            </p:txBody>
          </p:sp>
          <p:sp>
            <p:nvSpPr>
              <p:cNvPr id="32" name="Rectangle 37"/>
              <p:cNvSpPr>
                <a:spLocks noChangeArrowheads="1"/>
              </p:cNvSpPr>
              <p:nvPr/>
            </p:nvSpPr>
            <p:spPr bwMode="auto">
              <a:xfrm>
                <a:off x="0" y="1739"/>
                <a:ext cx="1216" cy="298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6" name="Group 40"/>
            <p:cNvGrpSpPr>
              <a:grpSpLocks/>
            </p:cNvGrpSpPr>
            <p:nvPr/>
          </p:nvGrpSpPr>
          <p:grpSpPr bwMode="auto">
            <a:xfrm>
              <a:off x="1216" y="1739"/>
              <a:ext cx="2265" cy="298"/>
              <a:chOff x="1216" y="1739"/>
              <a:chExt cx="2265" cy="298"/>
            </a:xfrm>
          </p:grpSpPr>
          <p:sp>
            <p:nvSpPr>
              <p:cNvPr id="29" name="Rectangle 16"/>
              <p:cNvSpPr>
                <a:spLocks noChangeArrowheads="1"/>
              </p:cNvSpPr>
              <p:nvPr/>
            </p:nvSpPr>
            <p:spPr bwMode="auto">
              <a:xfrm>
                <a:off x="1259" y="1739"/>
                <a:ext cx="2179" cy="2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just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0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0" name="Rectangle 39"/>
              <p:cNvSpPr>
                <a:spLocks noChangeArrowheads="1"/>
              </p:cNvSpPr>
              <p:nvPr/>
            </p:nvSpPr>
            <p:spPr bwMode="auto">
              <a:xfrm>
                <a:off x="1216" y="1739"/>
                <a:ext cx="2265" cy="298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7" name="Group 42"/>
            <p:cNvGrpSpPr>
              <a:grpSpLocks/>
            </p:cNvGrpSpPr>
            <p:nvPr/>
          </p:nvGrpSpPr>
          <p:grpSpPr bwMode="auto">
            <a:xfrm>
              <a:off x="0" y="2037"/>
              <a:ext cx="1216" cy="298"/>
              <a:chOff x="0" y="2037"/>
              <a:chExt cx="1216" cy="298"/>
            </a:xfrm>
          </p:grpSpPr>
          <p:sp>
            <p:nvSpPr>
              <p:cNvPr id="27" name="Rectangle 17"/>
              <p:cNvSpPr>
                <a:spLocks noChangeArrowheads="1"/>
              </p:cNvSpPr>
              <p:nvPr/>
            </p:nvSpPr>
            <p:spPr bwMode="auto">
              <a:xfrm>
                <a:off x="43" y="2037"/>
                <a:ext cx="1130" cy="2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just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否认</a:t>
                </a:r>
              </a:p>
            </p:txBody>
          </p:sp>
          <p:sp>
            <p:nvSpPr>
              <p:cNvPr id="28" name="Rectangle 41"/>
              <p:cNvSpPr>
                <a:spLocks noChangeArrowheads="1"/>
              </p:cNvSpPr>
              <p:nvPr/>
            </p:nvSpPr>
            <p:spPr bwMode="auto">
              <a:xfrm>
                <a:off x="0" y="2037"/>
                <a:ext cx="1216" cy="298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8" name="Group 44"/>
            <p:cNvGrpSpPr>
              <a:grpSpLocks/>
            </p:cNvGrpSpPr>
            <p:nvPr/>
          </p:nvGrpSpPr>
          <p:grpSpPr bwMode="auto">
            <a:xfrm>
              <a:off x="1216" y="2037"/>
              <a:ext cx="2265" cy="298"/>
              <a:chOff x="1216" y="2037"/>
              <a:chExt cx="2265" cy="298"/>
            </a:xfrm>
          </p:grpSpPr>
          <p:sp>
            <p:nvSpPr>
              <p:cNvPr id="25" name="Rectangle 18"/>
              <p:cNvSpPr>
                <a:spLocks noChangeArrowheads="1"/>
              </p:cNvSpPr>
              <p:nvPr/>
            </p:nvSpPr>
            <p:spPr bwMode="auto">
              <a:xfrm>
                <a:off x="1259" y="2037"/>
                <a:ext cx="2179" cy="2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just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0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6" name="Rectangle 43"/>
              <p:cNvSpPr>
                <a:spLocks noChangeArrowheads="1"/>
              </p:cNvSpPr>
              <p:nvPr/>
            </p:nvSpPr>
            <p:spPr bwMode="auto">
              <a:xfrm>
                <a:off x="1216" y="2037"/>
                <a:ext cx="2265" cy="298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9" name="Group 46"/>
            <p:cNvGrpSpPr>
              <a:grpSpLocks/>
            </p:cNvGrpSpPr>
            <p:nvPr/>
          </p:nvGrpSpPr>
          <p:grpSpPr bwMode="auto">
            <a:xfrm>
              <a:off x="0" y="2335"/>
              <a:ext cx="1216" cy="298"/>
              <a:chOff x="0" y="2335"/>
              <a:chExt cx="1216" cy="298"/>
            </a:xfrm>
          </p:grpSpPr>
          <p:sp>
            <p:nvSpPr>
              <p:cNvPr id="23" name="Rectangle 19"/>
              <p:cNvSpPr>
                <a:spLocks noChangeArrowheads="1"/>
              </p:cNvSpPr>
              <p:nvPr/>
            </p:nvSpPr>
            <p:spPr bwMode="auto">
              <a:xfrm>
                <a:off x="43" y="2335"/>
                <a:ext cx="1130" cy="2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just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rPr>
                  <a:t>拒绝</a:t>
                </a:r>
              </a:p>
            </p:txBody>
          </p:sp>
          <p:sp>
            <p:nvSpPr>
              <p:cNvPr id="24" name="Rectangle 45"/>
              <p:cNvSpPr>
                <a:spLocks noChangeArrowheads="1"/>
              </p:cNvSpPr>
              <p:nvPr/>
            </p:nvSpPr>
            <p:spPr bwMode="auto">
              <a:xfrm>
                <a:off x="0" y="2335"/>
                <a:ext cx="1216" cy="298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0" name="Group 48"/>
            <p:cNvGrpSpPr>
              <a:grpSpLocks/>
            </p:cNvGrpSpPr>
            <p:nvPr/>
          </p:nvGrpSpPr>
          <p:grpSpPr bwMode="auto">
            <a:xfrm>
              <a:off x="1216" y="2335"/>
              <a:ext cx="2265" cy="298"/>
              <a:chOff x="1216" y="2335"/>
              <a:chExt cx="2265" cy="298"/>
            </a:xfrm>
          </p:grpSpPr>
          <p:sp>
            <p:nvSpPr>
              <p:cNvPr id="21" name="Rectangle 20"/>
              <p:cNvSpPr>
                <a:spLocks noChangeArrowheads="1"/>
              </p:cNvSpPr>
              <p:nvPr/>
            </p:nvSpPr>
            <p:spPr bwMode="auto">
              <a:xfrm>
                <a:off x="1259" y="2335"/>
                <a:ext cx="2179" cy="2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just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0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2" name="Rectangle 47"/>
              <p:cNvSpPr>
                <a:spLocks noChangeArrowheads="1"/>
              </p:cNvSpPr>
              <p:nvPr/>
            </p:nvSpPr>
            <p:spPr bwMode="auto">
              <a:xfrm>
                <a:off x="1216" y="2335"/>
                <a:ext cx="2265" cy="298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49" name="矩形 48"/>
          <p:cNvSpPr/>
          <p:nvPr/>
        </p:nvSpPr>
        <p:spPr>
          <a:xfrm>
            <a:off x="1403648" y="1167049"/>
            <a:ext cx="68032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对付典型攻击所采用的安全服务</a:t>
            </a:r>
          </a:p>
        </p:txBody>
      </p:sp>
      <p:sp>
        <p:nvSpPr>
          <p:cNvPr id="50" name="灯片编号占位符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2E61-75E1-4E22-B7C3-7A96A5DEDED1}" type="slidenum">
              <a:rPr lang="en-US" altLang="zh-CN" smtClean="0"/>
              <a:pPr/>
              <a:t>117</a:t>
            </a:fld>
            <a:endParaRPr lang="en-US" altLang="zh-CN" dirty="0"/>
          </a:p>
        </p:txBody>
      </p:sp>
      <p:sp>
        <p:nvSpPr>
          <p:cNvPr id="51" name="文本框 50"/>
          <p:cNvSpPr txBox="1"/>
          <p:nvPr/>
        </p:nvSpPr>
        <p:spPr>
          <a:xfrm>
            <a:off x="4780619" y="2525949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认证服务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3943685" y="3122946"/>
            <a:ext cx="4050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认证服务、访问控制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2574261" y="3821690"/>
            <a:ext cx="7167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认证服务、访问控制、数据机密性服务</a:t>
            </a:r>
            <a:endParaRPr lang="zh-CN" altLang="en-US" dirty="0"/>
          </a:p>
        </p:txBody>
      </p:sp>
      <p:sp>
        <p:nvSpPr>
          <p:cNvPr id="97" name="文本框 96"/>
          <p:cNvSpPr txBox="1"/>
          <p:nvPr/>
        </p:nvSpPr>
        <p:spPr>
          <a:xfrm>
            <a:off x="2384807" y="4424414"/>
            <a:ext cx="7167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数据完整性服务</a:t>
            </a:r>
            <a:endParaRPr lang="zh-CN" altLang="en-US" dirty="0"/>
          </a:p>
        </p:txBody>
      </p:sp>
      <p:sp>
        <p:nvSpPr>
          <p:cNvPr id="98" name="文本框 97"/>
          <p:cNvSpPr txBox="1"/>
          <p:nvPr/>
        </p:nvSpPr>
        <p:spPr>
          <a:xfrm>
            <a:off x="2384807" y="4953745"/>
            <a:ext cx="7167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抗否认服务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2573225" y="5661926"/>
            <a:ext cx="7167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/>
              <a:t>认证服务、访问控制服务、数据完整性服务等</a:t>
            </a:r>
          </a:p>
        </p:txBody>
      </p:sp>
    </p:spTree>
    <p:extLst>
      <p:ext uri="{BB962C8B-B14F-4D97-AF65-F5344CB8AC3E}">
        <p14:creationId xmlns:p14="http://schemas.microsoft.com/office/powerpoint/2010/main" val="1191252974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95" grpId="0"/>
      <p:bldP spid="96" grpId="0"/>
      <p:bldP spid="97" grpId="0"/>
      <p:bldP spid="98" grpId="0"/>
      <p:bldP spid="99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1D1D-3AB0-4E28-A690-CEAADC2320CB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2E61-75E1-4E22-B7C3-7A96A5DEDED1}" type="slidenum">
              <a:rPr lang="en-US" altLang="zh-CN" smtClean="0"/>
              <a:pPr/>
              <a:t>118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-26988"/>
            <a:ext cx="7921625" cy="1008063"/>
          </a:xfrm>
        </p:spPr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安全机制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83568" y="1140802"/>
            <a:ext cx="799288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为了实现安全体系结构中</a:t>
            </a:r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大类安全服务，</a:t>
            </a:r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X.800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制定了</a:t>
            </a:r>
            <a:r>
              <a:rPr lang="en-US" altLang="zh-CN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种特定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种普适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安全机制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9794" y="2402023"/>
            <a:ext cx="3168352" cy="357040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加密</a:t>
            </a:r>
            <a:endParaRPr lang="en-US" altLang="zh-CN" sz="2200" dirty="0">
              <a:latin typeface="微软雅黑" pitchFamily="34" charset="-122"/>
              <a:ea typeface="微软雅黑" pitchFamily="34" charset="-122"/>
            </a:endParaRP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数字签名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访问控制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数据完整性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认证交换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流量填充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路由控制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公证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326" y="2924944"/>
            <a:ext cx="3168352" cy="22929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dk1"/>
                </a:solidFill>
                <a:latin typeface="+mn-lt"/>
                <a:ea typeface="+mn-ea"/>
              </a:defRPr>
            </a:lvl1pPr>
            <a:lvl2pPr marL="914400" lvl="1" indent="-457200" algn="l">
              <a:lnSpc>
                <a:spcPct val="130000"/>
              </a:lnSpc>
              <a:buFont typeface="+mj-lt"/>
              <a:buAutoNum type="arabicPeriod"/>
              <a:defRPr sz="220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zh-CN" altLang="en-US" dirty="0"/>
              <a:t>可信功能</a:t>
            </a:r>
            <a:endParaRPr lang="en-US" altLang="zh-CN" dirty="0"/>
          </a:p>
          <a:p>
            <a:pPr lvl="1"/>
            <a:r>
              <a:rPr lang="zh-CN" altLang="en-US" dirty="0"/>
              <a:t>安全标签</a:t>
            </a:r>
            <a:endParaRPr lang="en-US" altLang="zh-CN" dirty="0"/>
          </a:p>
          <a:p>
            <a:pPr lvl="1"/>
            <a:r>
              <a:rPr lang="zh-CN" altLang="en-US" dirty="0"/>
              <a:t>事件检测</a:t>
            </a:r>
            <a:endParaRPr lang="en-US" altLang="zh-CN" dirty="0"/>
          </a:p>
          <a:p>
            <a:pPr lvl="1"/>
            <a:r>
              <a:rPr lang="zh-CN" altLang="en-US" dirty="0"/>
              <a:t>安全审计跟踪</a:t>
            </a:r>
            <a:endParaRPr lang="en-US" altLang="zh-CN" dirty="0"/>
          </a:p>
          <a:p>
            <a:pPr lvl="1"/>
            <a:r>
              <a:rPr lang="zh-CN" altLang="en-US" dirty="0"/>
              <a:t>安全恢复</a:t>
            </a:r>
          </a:p>
        </p:txBody>
      </p:sp>
      <p:sp>
        <p:nvSpPr>
          <p:cNvPr id="7" name="矩形 6"/>
          <p:cNvSpPr/>
          <p:nvPr/>
        </p:nvSpPr>
        <p:spPr>
          <a:xfrm>
            <a:off x="1691680" y="6053226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特定安全机制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28202" y="5972424"/>
            <a:ext cx="1976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普适安全机制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428625" y="473075"/>
            <a:ext cx="1009650" cy="6413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altLang="zh-CN" sz="3600" b="1" dirty="0">
                <a:solidFill>
                  <a:schemeClr val="bg1"/>
                </a:solidFill>
                <a:latin typeface="Arial Black" pitchFamily="34" charset="0"/>
              </a:rPr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2865759949"/>
      </p:ext>
    </p:extLst>
  </p:cSld>
  <p:clrMapOvr>
    <a:masterClrMapping/>
  </p:clrMapOvr>
  <p:transition>
    <p:wipe dir="d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安全机制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1D1D-3AB0-4E28-A690-CEAADC2320CB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683568" y="1140802"/>
            <a:ext cx="799288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为了实现安全体系结构中</a:t>
            </a:r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大类安全服务，</a:t>
            </a:r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X.800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制定了</a:t>
            </a:r>
            <a:r>
              <a:rPr lang="en-US" altLang="zh-CN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种特定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种普适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安全机制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9794" y="2402023"/>
            <a:ext cx="3168352" cy="36132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加密</a:t>
            </a:r>
            <a:endParaRPr lang="en-US" altLang="zh-CN" sz="22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数字签名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访问控制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数据完整性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认证交换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流量填充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路由控制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公证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326" y="2924944"/>
            <a:ext cx="3168352" cy="22929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dk1"/>
                </a:solidFill>
                <a:latin typeface="+mn-lt"/>
                <a:ea typeface="+mn-ea"/>
              </a:defRPr>
            </a:lvl1pPr>
            <a:lvl2pPr marL="914400" lvl="1" indent="-457200" algn="l">
              <a:lnSpc>
                <a:spcPct val="130000"/>
              </a:lnSpc>
              <a:buFont typeface="+mj-lt"/>
              <a:buAutoNum type="arabicPeriod"/>
              <a:defRPr sz="220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zh-CN" altLang="en-US" dirty="0"/>
              <a:t>可信功能</a:t>
            </a:r>
            <a:endParaRPr lang="en-US" altLang="zh-CN" dirty="0"/>
          </a:p>
          <a:p>
            <a:pPr lvl="1"/>
            <a:r>
              <a:rPr lang="zh-CN" altLang="en-US" dirty="0"/>
              <a:t>安全标签</a:t>
            </a:r>
            <a:endParaRPr lang="en-US" altLang="zh-CN" dirty="0"/>
          </a:p>
          <a:p>
            <a:pPr lvl="1"/>
            <a:r>
              <a:rPr lang="zh-CN" altLang="en-US" dirty="0"/>
              <a:t>事件检测</a:t>
            </a:r>
            <a:endParaRPr lang="en-US" altLang="zh-CN" dirty="0"/>
          </a:p>
          <a:p>
            <a:pPr lvl="1"/>
            <a:r>
              <a:rPr lang="zh-CN" altLang="en-US" dirty="0"/>
              <a:t>安全审计跟踪</a:t>
            </a:r>
            <a:endParaRPr lang="en-US" altLang="zh-CN" dirty="0"/>
          </a:p>
          <a:p>
            <a:pPr lvl="1"/>
            <a:r>
              <a:rPr lang="zh-CN" altLang="en-US" dirty="0"/>
              <a:t>安全恢复</a:t>
            </a:r>
          </a:p>
        </p:txBody>
      </p:sp>
      <p:sp>
        <p:nvSpPr>
          <p:cNvPr id="7" name="矩形 6"/>
          <p:cNvSpPr/>
          <p:nvPr/>
        </p:nvSpPr>
        <p:spPr>
          <a:xfrm>
            <a:off x="1691680" y="6053226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特定安全机制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28202" y="5972424"/>
            <a:ext cx="1976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普适安全机制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2E61-75E1-4E22-B7C3-7A96A5DEDED1}" type="slidenum">
              <a:rPr lang="en-US" altLang="zh-CN" smtClean="0"/>
              <a:pPr/>
              <a:t>119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5085263"/>
      </p:ext>
    </p:extLst>
  </p:cSld>
  <p:clrMapOvr>
    <a:masterClrMapping/>
  </p:clrMapOvr>
  <p:transition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整 体介 绍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9813" y="1484784"/>
            <a:ext cx="8554187" cy="1872208"/>
          </a:xfrm>
        </p:spPr>
        <p:txBody>
          <a:bodyPr/>
          <a:lstStyle/>
          <a:p>
            <a:pPr>
              <a:lnSpc>
                <a:spcPct val="150000"/>
              </a:lnSpc>
              <a:buFont typeface="微软雅黑" panose="020B0503020204020204" pitchFamily="34" charset="-122"/>
              <a:buChar char="◎"/>
            </a:pPr>
            <a:r>
              <a:rPr lang="zh-CN" altLang="en-US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网络安全协议</a:t>
            </a:r>
            <a:endParaRPr lang="en-US" altLang="zh-CN" b="0" dirty="0">
              <a:solidFill>
                <a:srgbClr val="00517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	Key</a:t>
            </a:r>
            <a:r>
              <a:rPr lang="zh-CN" altLang="en-US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怎么来？地下党的交流！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			             			             	</a:t>
            </a:r>
          </a:p>
          <a:p>
            <a:pPr>
              <a:buFont typeface="Wingdings" pitchFamily="2" charset="2"/>
              <a:buNone/>
            </a:pP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12</a:t>
            </a:fld>
            <a:endParaRPr lang="en-US" altLang="zh-CN"/>
          </a:p>
        </p:txBody>
      </p:sp>
      <p:sp>
        <p:nvSpPr>
          <p:cNvPr id="8" name="AutoShape 4" descr="Image result for å¤©ççå°è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4" y="1193585"/>
            <a:ext cx="8512497" cy="560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31212"/>
      </p:ext>
    </p:extLst>
  </p:cSld>
  <p:clrMapOvr>
    <a:masterClrMapping/>
  </p:clrMapOvr>
  <p:transition>
    <p:wipe dir="d"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数据加密机制</a:t>
            </a:r>
          </a:p>
        </p:txBody>
      </p:sp>
      <p:sp>
        <p:nvSpPr>
          <p:cNvPr id="5017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84213" y="1484313"/>
            <a:ext cx="7772400" cy="4680991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Blip>
                <a:blip r:embed="rId3"/>
              </a:buBlip>
            </a:pPr>
            <a:r>
              <a:rPr lang="zh-CN" altLang="en-US" sz="2800" b="0" dirty="0">
                <a:latin typeface="微软雅黑" pitchFamily="34" charset="-122"/>
                <a:ea typeface="微软雅黑" pitchFamily="34" charset="-122"/>
              </a:rPr>
              <a:t>密码技术是保障信息安全的核心技术</a:t>
            </a:r>
          </a:p>
          <a:p>
            <a:pPr lvl="1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Wingdings" pitchFamily="2" charset="2"/>
              <a:buChar char="Ø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消息被称为明文。使用数学算法将数据转换为不可轻易理解的形式</a:t>
            </a:r>
            <a:r>
              <a:rPr lang="zh-CN" altLang="en-US" sz="2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加密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30000"/>
              </a:lnSpc>
              <a:spcBef>
                <a:spcPts val="600"/>
              </a:spcBef>
              <a:spcAft>
                <a:spcPts val="1200"/>
              </a:spcAft>
              <a:buClr>
                <a:srgbClr val="C00000"/>
              </a:buClr>
              <a:buFont typeface="Wingdings" pitchFamily="2" charset="2"/>
              <a:buChar char="Ø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加了密的消息称为密文。而把密文转变为明文的过程称为</a:t>
            </a:r>
            <a:r>
              <a:rPr lang="zh-CN" altLang="en-US" sz="2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解密</a:t>
            </a:r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Blip>
                <a:blip r:embed="rId3"/>
              </a:buBlip>
            </a:pPr>
            <a:r>
              <a:rPr lang="zh-CN" altLang="en-US" sz="2800" b="0" dirty="0">
                <a:latin typeface="微软雅黑" pitchFamily="34" charset="-122"/>
                <a:ea typeface="微软雅黑" pitchFamily="34" charset="-122"/>
              </a:rPr>
              <a:t>信息加密是保障信息安全的最基本、最核心的技术措施和理论基础。信息加密也是现代密码学主要组成部分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26477-D286-4C50-9BB7-3E7E6B9DAA58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120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404914"/>
      </p:ext>
    </p:extLst>
  </p:cSld>
  <p:clrMapOvr>
    <a:masterClrMapping/>
  </p:clrMapOvr>
  <p:transition>
    <p:wipe dir="d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安全机制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1D1D-3AB0-4E28-A690-CEAADC2320CB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683568" y="1140802"/>
            <a:ext cx="799288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为了实现安全体系结构中</a:t>
            </a:r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大类安全服务，</a:t>
            </a:r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X.800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制定了</a:t>
            </a:r>
            <a:r>
              <a:rPr lang="en-US" altLang="zh-CN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种特定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种普适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安全机制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9794" y="2402023"/>
            <a:ext cx="3168352" cy="36132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加密</a:t>
            </a:r>
            <a:endParaRPr lang="en-US" altLang="zh-CN" sz="2200" dirty="0">
              <a:latin typeface="微软雅黑" pitchFamily="34" charset="-122"/>
              <a:ea typeface="微软雅黑" pitchFamily="34" charset="-122"/>
            </a:endParaRP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数字签名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访问控制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数据完整性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认证交换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流量填充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路由控制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公证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326" y="2924944"/>
            <a:ext cx="3168352" cy="22929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dk1"/>
                </a:solidFill>
                <a:latin typeface="+mn-lt"/>
                <a:ea typeface="+mn-ea"/>
              </a:defRPr>
            </a:lvl1pPr>
            <a:lvl2pPr marL="914400" lvl="1" indent="-457200" algn="l">
              <a:lnSpc>
                <a:spcPct val="130000"/>
              </a:lnSpc>
              <a:buFont typeface="+mj-lt"/>
              <a:buAutoNum type="arabicPeriod"/>
              <a:defRPr sz="220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zh-CN" altLang="en-US" dirty="0"/>
              <a:t>可信功能</a:t>
            </a:r>
            <a:endParaRPr lang="en-US" altLang="zh-CN" dirty="0"/>
          </a:p>
          <a:p>
            <a:pPr lvl="1"/>
            <a:r>
              <a:rPr lang="zh-CN" altLang="en-US" dirty="0"/>
              <a:t>安全标签</a:t>
            </a:r>
            <a:endParaRPr lang="en-US" altLang="zh-CN" dirty="0"/>
          </a:p>
          <a:p>
            <a:pPr lvl="1"/>
            <a:r>
              <a:rPr lang="zh-CN" altLang="en-US" dirty="0"/>
              <a:t>事件检测</a:t>
            </a:r>
            <a:endParaRPr lang="en-US" altLang="zh-CN" dirty="0"/>
          </a:p>
          <a:p>
            <a:pPr lvl="1"/>
            <a:r>
              <a:rPr lang="zh-CN" altLang="en-US" dirty="0"/>
              <a:t>安全审计跟踪</a:t>
            </a:r>
            <a:endParaRPr lang="en-US" altLang="zh-CN" dirty="0"/>
          </a:p>
          <a:p>
            <a:pPr lvl="1"/>
            <a:r>
              <a:rPr lang="zh-CN" altLang="en-US" dirty="0"/>
              <a:t>安全恢复</a:t>
            </a:r>
          </a:p>
        </p:txBody>
      </p:sp>
      <p:sp>
        <p:nvSpPr>
          <p:cNvPr id="7" name="矩形 6"/>
          <p:cNvSpPr/>
          <p:nvPr/>
        </p:nvSpPr>
        <p:spPr>
          <a:xfrm>
            <a:off x="1691680" y="6053226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特定安全机制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28202" y="5972424"/>
            <a:ext cx="1976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普适安全机制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2E61-75E1-4E22-B7C3-7A96A5DEDED1}" type="slidenum">
              <a:rPr lang="en-US" altLang="zh-CN" smtClean="0"/>
              <a:pPr/>
              <a:t>121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926630"/>
      </p:ext>
    </p:extLst>
  </p:cSld>
  <p:clrMapOvr>
    <a:masterClrMapping/>
  </p:clrMapOvr>
  <p:transition>
    <p:wipe dir="d"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数字签名机制</a:t>
            </a:r>
          </a:p>
        </p:txBody>
      </p:sp>
      <p:sp>
        <p:nvSpPr>
          <p:cNvPr id="5427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84213" y="1484313"/>
            <a:ext cx="7772400" cy="4969023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800" b="0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传统签名</a:t>
            </a:r>
            <a:r>
              <a:rPr lang="en-US" altLang="zh-CN" sz="2800" b="0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: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0" dirty="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	 </a:t>
            </a:r>
            <a:r>
              <a:rPr lang="zh-CN" altLang="en-US" sz="2400" b="0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能与被签的文件在物理上不可分割</a:t>
            </a:r>
          </a:p>
          <a:p>
            <a:pPr>
              <a:buFont typeface="Wingdings" pitchFamily="2" charset="2"/>
              <a:buNone/>
            </a:pPr>
            <a:r>
              <a:rPr lang="zh-CN" altLang="en-US" sz="2400" b="0" dirty="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	 </a:t>
            </a:r>
            <a:r>
              <a:rPr lang="zh-CN" altLang="en-US" sz="2400" b="0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签名者不能否认自己的签名</a:t>
            </a:r>
            <a:endParaRPr lang="zh-CN" altLang="en-US" sz="2400" b="0" dirty="0">
              <a:solidFill>
                <a:schemeClr val="hlink"/>
              </a:solidFill>
              <a:latin typeface="微软雅黑" pitchFamily="34" charset="-122"/>
              <a:ea typeface="微软雅黑" pitchFamily="34" charset="-122"/>
              <a:sym typeface="Wingdings" pitchFamily="2" charset="2"/>
            </a:endParaRPr>
          </a:p>
          <a:p>
            <a:pPr>
              <a:buFont typeface="Wingdings" pitchFamily="2" charset="2"/>
              <a:buNone/>
            </a:pPr>
            <a:r>
              <a:rPr lang="zh-CN" altLang="en-US" sz="2400" b="0" dirty="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	 </a:t>
            </a:r>
            <a:r>
              <a:rPr lang="zh-CN" altLang="en-US" sz="2400" b="0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签名不能被伪造</a:t>
            </a:r>
          </a:p>
          <a:p>
            <a:pPr>
              <a:buFont typeface="Wingdings" pitchFamily="2" charset="2"/>
              <a:buNone/>
            </a:pPr>
            <a:r>
              <a:rPr lang="zh-CN" altLang="en-US" sz="2400" b="0" dirty="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	 </a:t>
            </a:r>
            <a:r>
              <a:rPr lang="zh-CN" altLang="en-US" sz="2400" b="0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容易被验证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zh-CN" altLang="en-US" sz="2900" b="0" dirty="0">
              <a:latin typeface="微软雅黑" pitchFamily="34" charset="-122"/>
              <a:ea typeface="微软雅黑" pitchFamily="34" charset="-122"/>
              <a:sym typeface="Wingdings" pitchFamily="2" charset="2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800" b="0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数字签名是</a:t>
            </a:r>
            <a:r>
              <a:rPr lang="zh-CN" altLang="en-US" sz="2800" b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传统签名的数字化</a:t>
            </a:r>
            <a:r>
              <a:rPr lang="en-US" altLang="zh-CN" sz="2800" b="0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:</a:t>
            </a:r>
          </a:p>
          <a:p>
            <a:pPr>
              <a:buFont typeface="Wingdings" pitchFamily="2" charset="2"/>
              <a:buNone/>
            </a:pPr>
            <a:r>
              <a:rPr lang="en-US" altLang="zh-CN" sz="2900" b="0" dirty="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	</a:t>
            </a:r>
            <a:r>
              <a:rPr lang="en-US" altLang="zh-CN" sz="2400" b="0" dirty="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 </a:t>
            </a:r>
            <a:r>
              <a:rPr lang="zh-CN" altLang="en-US" sz="2400" b="0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能与所签文件“绑定”</a:t>
            </a:r>
          </a:p>
          <a:p>
            <a:pPr>
              <a:buFont typeface="Wingdings" pitchFamily="2" charset="2"/>
              <a:buNone/>
            </a:pPr>
            <a:r>
              <a:rPr lang="zh-CN" altLang="en-US" sz="2400" b="0" dirty="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	 </a:t>
            </a:r>
            <a:r>
              <a:rPr lang="zh-CN" altLang="en-US" sz="2400" b="0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签名者不能否认自己的签名</a:t>
            </a:r>
          </a:p>
          <a:p>
            <a:pPr>
              <a:buFont typeface="Wingdings" pitchFamily="2" charset="2"/>
              <a:buNone/>
            </a:pPr>
            <a:r>
              <a:rPr lang="zh-CN" altLang="en-US" sz="2400" b="0" dirty="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	 </a:t>
            </a:r>
            <a:r>
              <a:rPr lang="zh-CN" altLang="en-US" sz="2400" b="0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签名不能被伪造</a:t>
            </a:r>
          </a:p>
          <a:p>
            <a:pPr>
              <a:buFont typeface="Wingdings" pitchFamily="2" charset="2"/>
              <a:buNone/>
            </a:pPr>
            <a:r>
              <a:rPr lang="zh-CN" altLang="en-US" sz="2400" b="0" dirty="0">
                <a:solidFill>
                  <a:schemeClr val="hlink"/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	 </a:t>
            </a:r>
            <a:r>
              <a:rPr lang="zh-CN" altLang="en-US" sz="2400" b="0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容易被自动验证</a:t>
            </a:r>
            <a:endParaRPr lang="zh-CN" altLang="en-US" sz="24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DD7FF-E7ED-45D0-9D00-CD3486E06656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122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0457662"/>
      </p:ext>
    </p:extLst>
  </p:cSld>
  <p:clrMapOvr>
    <a:masterClrMapping/>
  </p:clrMapOvr>
  <p:transition>
    <p:wipe dir="d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安全机制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1D1D-3AB0-4E28-A690-CEAADC2320CB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683568" y="1140802"/>
            <a:ext cx="799288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为了实现安全体系结构中</a:t>
            </a:r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大类安全服务，</a:t>
            </a:r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X.800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制定了</a:t>
            </a:r>
            <a:r>
              <a:rPr lang="en-US" altLang="zh-CN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种特定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种普适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安全机制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9794" y="2402023"/>
            <a:ext cx="3168352" cy="36132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加密</a:t>
            </a:r>
            <a:endParaRPr lang="en-US" altLang="zh-CN" sz="2200" dirty="0">
              <a:latin typeface="微软雅黑" pitchFamily="34" charset="-122"/>
              <a:ea typeface="微软雅黑" pitchFamily="34" charset="-122"/>
            </a:endParaRP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数字签名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访问控制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数据完整性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认证交换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流量填充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路由控制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公证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326" y="2924944"/>
            <a:ext cx="3168352" cy="22929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dk1"/>
                </a:solidFill>
                <a:latin typeface="+mn-lt"/>
                <a:ea typeface="+mn-ea"/>
              </a:defRPr>
            </a:lvl1pPr>
            <a:lvl2pPr marL="914400" lvl="1" indent="-457200" algn="l">
              <a:lnSpc>
                <a:spcPct val="130000"/>
              </a:lnSpc>
              <a:buFont typeface="+mj-lt"/>
              <a:buAutoNum type="arabicPeriod"/>
              <a:defRPr sz="220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zh-CN" altLang="en-US" dirty="0"/>
              <a:t>可信功能</a:t>
            </a:r>
            <a:endParaRPr lang="en-US" altLang="zh-CN" dirty="0"/>
          </a:p>
          <a:p>
            <a:pPr lvl="1"/>
            <a:r>
              <a:rPr lang="zh-CN" altLang="en-US" dirty="0"/>
              <a:t>安全标签</a:t>
            </a:r>
            <a:endParaRPr lang="en-US" altLang="zh-CN" dirty="0"/>
          </a:p>
          <a:p>
            <a:pPr lvl="1"/>
            <a:r>
              <a:rPr lang="zh-CN" altLang="en-US" dirty="0"/>
              <a:t>事件检测</a:t>
            </a:r>
            <a:endParaRPr lang="en-US" altLang="zh-CN" dirty="0"/>
          </a:p>
          <a:p>
            <a:pPr lvl="1"/>
            <a:r>
              <a:rPr lang="zh-CN" altLang="en-US" dirty="0"/>
              <a:t>安全审计跟踪</a:t>
            </a:r>
            <a:endParaRPr lang="en-US" altLang="zh-CN" dirty="0"/>
          </a:p>
          <a:p>
            <a:pPr lvl="1"/>
            <a:r>
              <a:rPr lang="zh-CN" altLang="en-US" dirty="0"/>
              <a:t>安全恢复</a:t>
            </a:r>
          </a:p>
        </p:txBody>
      </p:sp>
      <p:sp>
        <p:nvSpPr>
          <p:cNvPr id="7" name="矩形 6"/>
          <p:cNvSpPr/>
          <p:nvPr/>
        </p:nvSpPr>
        <p:spPr>
          <a:xfrm>
            <a:off x="1691680" y="6053226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特定安全机制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28202" y="5972424"/>
            <a:ext cx="1976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普适安全机制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2E61-75E1-4E22-B7C3-7A96A5DEDED1}" type="slidenum">
              <a:rPr lang="en-US" altLang="zh-CN" smtClean="0"/>
              <a:pPr/>
              <a:t>123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8713630"/>
      </p:ext>
    </p:extLst>
  </p:cSld>
  <p:clrMapOvr>
    <a:masterClrMapping/>
  </p:clrMapOvr>
  <p:transition>
    <p:wipe dir="d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访问控制机制</a:t>
            </a:r>
          </a:p>
        </p:txBody>
      </p:sp>
      <p:sp>
        <p:nvSpPr>
          <p:cNvPr id="51203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84213" y="1484313"/>
            <a:ext cx="7772400" cy="4897015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Blip>
                <a:blip r:embed="rId3"/>
              </a:buBlip>
            </a:pPr>
            <a:r>
              <a:rPr lang="zh-CN" altLang="en-US" sz="2400" b="0" dirty="0">
                <a:latin typeface="微软雅黑" pitchFamily="34" charset="-122"/>
                <a:ea typeface="微软雅黑" pitchFamily="34" charset="-122"/>
              </a:rPr>
              <a:t>访问控制的目的是</a:t>
            </a:r>
            <a:r>
              <a:rPr lang="zh-CN" altLang="en-US" sz="2400" b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防止对信息资源的非授权访问和非授权使用信息资源</a:t>
            </a:r>
            <a:r>
              <a:rPr lang="zh-CN" altLang="en-US" sz="2400" b="0" dirty="0">
                <a:latin typeface="微软雅黑" pitchFamily="34" charset="-122"/>
                <a:ea typeface="微软雅黑" pitchFamily="34" charset="-122"/>
              </a:rPr>
              <a:t>。访问控制可以使系统管理员跟踪用户在网络中的活动，及时发现并拒绝“黑客”的入侵。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Blip>
                <a:blip r:embed="rId3"/>
              </a:buBlip>
            </a:pPr>
            <a:r>
              <a:rPr lang="zh-CN" altLang="en-US" sz="2400" b="0" dirty="0">
                <a:latin typeface="微软雅黑" pitchFamily="34" charset="-122"/>
                <a:ea typeface="微软雅黑" pitchFamily="34" charset="-122"/>
              </a:rPr>
              <a:t>访问控制采用</a:t>
            </a:r>
            <a:r>
              <a:rPr lang="zh-CN" altLang="en-US" sz="2400" b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最小特权原则</a:t>
            </a:r>
            <a:r>
              <a:rPr lang="zh-CN" altLang="en-US" sz="2400" b="0" dirty="0">
                <a:latin typeface="微软雅黑" pitchFamily="34" charset="-122"/>
                <a:ea typeface="微软雅黑" pitchFamily="34" charset="-122"/>
              </a:rPr>
              <a:t>：即在给用户分配权限时，根据每个用户的任务特点使其获得完成自身任务的最低权限，不给用户赋予其工作范围之外的任何权力。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Blip>
                <a:blip r:embed="rId3"/>
              </a:buBlip>
            </a:pPr>
            <a:r>
              <a:rPr lang="zh-CN" altLang="en-US" sz="2400" b="0" dirty="0">
                <a:latin typeface="微软雅黑" pitchFamily="34" charset="-122"/>
                <a:ea typeface="微软雅黑" pitchFamily="34" charset="-122"/>
              </a:rPr>
              <a:t>自主访问控制（</a:t>
            </a:r>
            <a:r>
              <a:rPr lang="en-US" altLang="zh-CN" sz="2400" b="0" dirty="0">
                <a:latin typeface="微软雅黑" pitchFamily="34" charset="-122"/>
                <a:ea typeface="微软雅黑" pitchFamily="34" charset="-122"/>
              </a:rPr>
              <a:t>DAC</a:t>
            </a:r>
            <a:r>
              <a:rPr lang="zh-CN" altLang="en-US" sz="2400" b="0" dirty="0">
                <a:latin typeface="微软雅黑" pitchFamily="34" charset="-122"/>
                <a:ea typeface="微软雅黑" pitchFamily="34" charset="-122"/>
              </a:rPr>
              <a:t>）、强制访问控制（</a:t>
            </a:r>
            <a:r>
              <a:rPr lang="en-US" altLang="zh-CN" sz="2400" b="0" dirty="0">
                <a:latin typeface="微软雅黑" pitchFamily="34" charset="-122"/>
                <a:ea typeface="微软雅黑" pitchFamily="34" charset="-122"/>
              </a:rPr>
              <a:t>MAC</a:t>
            </a:r>
            <a:r>
              <a:rPr lang="zh-CN" altLang="en-US" sz="2400" b="0" dirty="0">
                <a:latin typeface="微软雅黑" pitchFamily="34" charset="-122"/>
                <a:ea typeface="微软雅黑" pitchFamily="34" charset="-122"/>
              </a:rPr>
              <a:t>）和基于角色的访问控制（</a:t>
            </a:r>
            <a:r>
              <a:rPr lang="en-US" altLang="zh-CN" sz="2400" b="0" dirty="0">
                <a:latin typeface="微软雅黑" pitchFamily="34" charset="-122"/>
                <a:ea typeface="微软雅黑" pitchFamily="34" charset="-122"/>
              </a:rPr>
              <a:t>RBAC</a:t>
            </a:r>
            <a:r>
              <a:rPr lang="zh-CN" altLang="en-US" sz="2400" b="0" dirty="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2DC-7227-4B56-8456-3BBC1B476F22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124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5954766"/>
      </p:ext>
    </p:extLst>
  </p:cSld>
  <p:clrMapOvr>
    <a:masterClrMapping/>
  </p:clrMapOvr>
  <p:transition>
    <p:wipe dir="d"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安全机制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1D1D-3AB0-4E28-A690-CEAADC2320CB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683568" y="1140802"/>
            <a:ext cx="799288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为了实现安全体系结构中</a:t>
            </a:r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大类安全服务，</a:t>
            </a:r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X.800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制定了</a:t>
            </a:r>
            <a:r>
              <a:rPr lang="en-US" altLang="zh-CN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种特定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种普适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安全机制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9794" y="2402023"/>
            <a:ext cx="3168352" cy="36132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加密</a:t>
            </a:r>
            <a:endParaRPr lang="en-US" altLang="zh-CN" sz="2200" dirty="0">
              <a:latin typeface="微软雅黑" pitchFamily="34" charset="-122"/>
              <a:ea typeface="微软雅黑" pitchFamily="34" charset="-122"/>
            </a:endParaRP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数字签名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访问控制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数据完整性</a:t>
            </a: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认证交换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流量填充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路由控制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公证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326" y="2924944"/>
            <a:ext cx="3168352" cy="22929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dk1"/>
                </a:solidFill>
                <a:latin typeface="+mn-lt"/>
                <a:ea typeface="+mn-ea"/>
              </a:defRPr>
            </a:lvl1pPr>
            <a:lvl2pPr marL="914400" lvl="1" indent="-457200" algn="l">
              <a:lnSpc>
                <a:spcPct val="130000"/>
              </a:lnSpc>
              <a:buFont typeface="+mj-lt"/>
              <a:buAutoNum type="arabicPeriod"/>
              <a:defRPr sz="220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zh-CN" altLang="en-US" dirty="0"/>
              <a:t>可信功能</a:t>
            </a:r>
            <a:endParaRPr lang="en-US" altLang="zh-CN" dirty="0"/>
          </a:p>
          <a:p>
            <a:pPr lvl="1"/>
            <a:r>
              <a:rPr lang="zh-CN" altLang="en-US" dirty="0"/>
              <a:t>安全标签</a:t>
            </a:r>
            <a:endParaRPr lang="en-US" altLang="zh-CN" dirty="0"/>
          </a:p>
          <a:p>
            <a:pPr lvl="1"/>
            <a:r>
              <a:rPr lang="zh-CN" altLang="en-US" dirty="0"/>
              <a:t>事件检测</a:t>
            </a:r>
            <a:endParaRPr lang="en-US" altLang="zh-CN" dirty="0"/>
          </a:p>
          <a:p>
            <a:pPr lvl="1"/>
            <a:r>
              <a:rPr lang="zh-CN" altLang="en-US" dirty="0"/>
              <a:t>安全审计跟踪</a:t>
            </a:r>
            <a:endParaRPr lang="en-US" altLang="zh-CN" dirty="0"/>
          </a:p>
          <a:p>
            <a:pPr lvl="1"/>
            <a:r>
              <a:rPr lang="zh-CN" altLang="en-US" dirty="0"/>
              <a:t>安全恢复</a:t>
            </a:r>
          </a:p>
        </p:txBody>
      </p:sp>
      <p:sp>
        <p:nvSpPr>
          <p:cNvPr id="7" name="矩形 6"/>
          <p:cNvSpPr/>
          <p:nvPr/>
        </p:nvSpPr>
        <p:spPr>
          <a:xfrm>
            <a:off x="1691680" y="6053226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特定安全机制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28202" y="5972424"/>
            <a:ext cx="1976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普适安全机制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2E61-75E1-4E22-B7C3-7A96A5DEDED1}" type="slidenum">
              <a:rPr lang="en-US" altLang="zh-CN" smtClean="0"/>
              <a:pPr/>
              <a:t>125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6423311"/>
      </p:ext>
    </p:extLst>
  </p:cSld>
  <p:clrMapOvr>
    <a:masterClrMapping/>
  </p:clrMapOvr>
  <p:transition>
    <p:wipe dir="d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数据完整性机制</a:t>
            </a:r>
          </a:p>
        </p:txBody>
      </p:sp>
      <p:sp>
        <p:nvSpPr>
          <p:cNvPr id="5325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84213" y="1484313"/>
            <a:ext cx="7772400" cy="4825007"/>
          </a:xfr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zh-CN" altLang="en-US" sz="2800" b="0" dirty="0">
                <a:latin typeface="微软雅黑" pitchFamily="34" charset="-122"/>
                <a:ea typeface="微软雅黑" pitchFamily="34" charset="-122"/>
              </a:rPr>
              <a:t>确保数据单元或者数据单元流完整性的各种机制。</a:t>
            </a:r>
          </a:p>
          <a:p>
            <a:pPr>
              <a:buFont typeface="Wingdings" pitchFamily="2" charset="2"/>
              <a:buBlip>
                <a:blip r:embed="rId3"/>
              </a:buBlip>
            </a:pPr>
            <a:r>
              <a:rPr lang="zh-CN" altLang="en-US" sz="2800" b="0" dirty="0">
                <a:latin typeface="微软雅黑" pitchFamily="34" charset="-122"/>
                <a:ea typeface="微软雅黑" pitchFamily="34" charset="-122"/>
              </a:rPr>
              <a:t>数据完整性机制的两个方面</a:t>
            </a:r>
          </a:p>
          <a:p>
            <a:pPr lvl="1">
              <a:buClr>
                <a:srgbClr val="FF3300"/>
              </a:buClr>
              <a:buFont typeface="Wingdings" pitchFamily="2" charset="2"/>
              <a:buChar char="Ø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单个数据单元或字段的完整性（不能防止单个数据单元的重放）</a:t>
            </a:r>
          </a:p>
          <a:p>
            <a:pPr lvl="1"/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  <a:p>
            <a:pPr lvl="1"/>
            <a:endParaRPr lang="en-US" altLang="zh-CN" sz="2200" dirty="0">
              <a:latin typeface="微软雅黑" pitchFamily="34" charset="-122"/>
              <a:ea typeface="微软雅黑" pitchFamily="34" charset="-122"/>
            </a:endParaRPr>
          </a:p>
          <a:p>
            <a:pPr lvl="1"/>
            <a:endParaRPr lang="en-US" altLang="zh-CN" sz="2200" dirty="0">
              <a:latin typeface="微软雅黑" pitchFamily="34" charset="-122"/>
              <a:ea typeface="微软雅黑" pitchFamily="34" charset="-122"/>
            </a:endParaRPr>
          </a:p>
          <a:p>
            <a:pPr lvl="1"/>
            <a:endParaRPr lang="zh-CN" altLang="en-US" sz="22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buClr>
                <a:srgbClr val="FF3300"/>
              </a:buClr>
              <a:buFont typeface="Wingdings" pitchFamily="2" charset="2"/>
              <a:buChar char="Ø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数据单元串或字段串的完整性</a:t>
            </a:r>
          </a:p>
        </p:txBody>
      </p:sp>
      <p:grpSp>
        <p:nvGrpSpPr>
          <p:cNvPr id="53252" name="Group 4"/>
          <p:cNvGrpSpPr>
            <a:grpSpLocks/>
          </p:cNvGrpSpPr>
          <p:nvPr/>
        </p:nvGrpSpPr>
        <p:grpSpPr bwMode="auto">
          <a:xfrm>
            <a:off x="2393950" y="3578225"/>
            <a:ext cx="3948113" cy="1441450"/>
            <a:chOff x="1701" y="2750"/>
            <a:chExt cx="2487" cy="1012"/>
          </a:xfrm>
        </p:grpSpPr>
        <p:grpSp>
          <p:nvGrpSpPr>
            <p:cNvPr id="53253" name="Group 5"/>
            <p:cNvGrpSpPr>
              <a:grpSpLocks/>
            </p:cNvGrpSpPr>
            <p:nvPr/>
          </p:nvGrpSpPr>
          <p:grpSpPr bwMode="auto">
            <a:xfrm>
              <a:off x="1703" y="3282"/>
              <a:ext cx="672" cy="480"/>
              <a:chOff x="1703" y="3282"/>
              <a:chExt cx="672" cy="480"/>
            </a:xfrm>
          </p:grpSpPr>
          <p:sp>
            <p:nvSpPr>
              <p:cNvPr id="53254" name="Oval 6"/>
              <p:cNvSpPr>
                <a:spLocks noChangeArrowheads="1"/>
              </p:cNvSpPr>
              <p:nvPr/>
            </p:nvSpPr>
            <p:spPr bwMode="auto">
              <a:xfrm>
                <a:off x="1703" y="3282"/>
                <a:ext cx="672" cy="480"/>
              </a:xfrm>
              <a:prstGeom prst="ellipse">
                <a:avLst/>
              </a:prstGeom>
              <a:solidFill>
                <a:srgbClr val="7DA8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255" name="Text Box 7"/>
              <p:cNvSpPr txBox="1">
                <a:spLocks noChangeArrowheads="1"/>
              </p:cNvSpPr>
              <p:nvPr/>
            </p:nvSpPr>
            <p:spPr bwMode="auto">
              <a:xfrm>
                <a:off x="1751" y="3378"/>
                <a:ext cx="568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8000" rIns="1800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zh-CN" altLang="en-US" sz="2000" b="1">
                    <a:latin typeface="Times New Roman" pitchFamily="18" charset="0"/>
                    <a:ea typeface="宋体" pitchFamily="2" charset="-122"/>
                  </a:rPr>
                  <a:t>发送方</a:t>
                </a:r>
                <a:endParaRPr kumimoji="1" lang="zh-CN" altLang="en-US" sz="2000"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  <p:grpSp>
          <p:nvGrpSpPr>
            <p:cNvPr id="53256" name="Group 8"/>
            <p:cNvGrpSpPr>
              <a:grpSpLocks/>
            </p:cNvGrpSpPr>
            <p:nvPr/>
          </p:nvGrpSpPr>
          <p:grpSpPr bwMode="auto">
            <a:xfrm>
              <a:off x="3195" y="3243"/>
              <a:ext cx="672" cy="480"/>
              <a:chOff x="3195" y="3243"/>
              <a:chExt cx="672" cy="480"/>
            </a:xfrm>
          </p:grpSpPr>
          <p:sp>
            <p:nvSpPr>
              <p:cNvPr id="53257" name="Oval 9"/>
              <p:cNvSpPr>
                <a:spLocks noChangeArrowheads="1"/>
              </p:cNvSpPr>
              <p:nvPr/>
            </p:nvSpPr>
            <p:spPr bwMode="auto">
              <a:xfrm>
                <a:off x="3195" y="3243"/>
                <a:ext cx="672" cy="480"/>
              </a:xfrm>
              <a:prstGeom prst="ellipse">
                <a:avLst/>
              </a:prstGeom>
              <a:solidFill>
                <a:srgbClr val="7DA8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258" name="Text Box 10"/>
              <p:cNvSpPr txBox="1">
                <a:spLocks noChangeArrowheads="1"/>
              </p:cNvSpPr>
              <p:nvPr/>
            </p:nvSpPr>
            <p:spPr bwMode="auto">
              <a:xfrm>
                <a:off x="3243" y="3339"/>
                <a:ext cx="568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8000" rIns="18000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kumimoji="1" lang="zh-CN" altLang="en-US" sz="2000" b="1">
                    <a:latin typeface="Times New Roman" pitchFamily="18" charset="0"/>
                    <a:ea typeface="宋体" pitchFamily="2" charset="-122"/>
                  </a:rPr>
                  <a:t>接收方</a:t>
                </a:r>
                <a:endParaRPr kumimoji="1" lang="zh-CN" altLang="en-US" sz="2000"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  <p:sp>
          <p:nvSpPr>
            <p:cNvPr id="53259" name="AutoShape 11"/>
            <p:cNvSpPr>
              <a:spLocks noChangeArrowheads="1"/>
            </p:cNvSpPr>
            <p:nvPr/>
          </p:nvSpPr>
          <p:spPr bwMode="auto">
            <a:xfrm>
              <a:off x="2426" y="3385"/>
              <a:ext cx="768" cy="192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60" name="Line 12"/>
            <p:cNvSpPr>
              <a:spLocks noChangeShapeType="1"/>
            </p:cNvSpPr>
            <p:nvPr/>
          </p:nvSpPr>
          <p:spPr bwMode="auto">
            <a:xfrm>
              <a:off x="2200" y="3067"/>
              <a:ext cx="226" cy="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61" name="Text Box 13"/>
            <p:cNvSpPr txBox="1">
              <a:spLocks noChangeArrowheads="1"/>
            </p:cNvSpPr>
            <p:nvPr/>
          </p:nvSpPr>
          <p:spPr bwMode="auto">
            <a:xfrm>
              <a:off x="1701" y="2750"/>
              <a:ext cx="1081" cy="3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400" b="1">
                  <a:solidFill>
                    <a:srgbClr val="800000"/>
                  </a:solidFill>
                  <a:latin typeface="Times New Roman" pitchFamily="18" charset="0"/>
                  <a:ea typeface="隶书" pitchFamily="49" charset="-122"/>
                </a:rPr>
                <a:t>附加一个量</a:t>
              </a:r>
            </a:p>
          </p:txBody>
        </p:sp>
        <p:sp>
          <p:nvSpPr>
            <p:cNvPr id="53262" name="Text Box 14"/>
            <p:cNvSpPr txBox="1">
              <a:spLocks noChangeArrowheads="1"/>
            </p:cNvSpPr>
            <p:nvPr/>
          </p:nvSpPr>
          <p:spPr bwMode="auto">
            <a:xfrm>
              <a:off x="3107" y="2750"/>
              <a:ext cx="1081" cy="3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en-US" sz="2400" b="1">
                  <a:solidFill>
                    <a:srgbClr val="800000"/>
                  </a:solidFill>
                  <a:latin typeface="Times New Roman" pitchFamily="18" charset="0"/>
                  <a:ea typeface="隶书" pitchFamily="49" charset="-122"/>
                </a:rPr>
                <a:t>比较这个量</a:t>
              </a:r>
            </a:p>
          </p:txBody>
        </p:sp>
        <p:sp>
          <p:nvSpPr>
            <p:cNvPr id="53263" name="Line 15"/>
            <p:cNvSpPr>
              <a:spLocks noChangeShapeType="1"/>
            </p:cNvSpPr>
            <p:nvPr/>
          </p:nvSpPr>
          <p:spPr bwMode="auto">
            <a:xfrm flipH="1">
              <a:off x="3152" y="3067"/>
              <a:ext cx="453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3264" name="Line 16"/>
          <p:cNvSpPr>
            <a:spLocks noChangeShapeType="1"/>
          </p:cNvSpPr>
          <p:nvPr/>
        </p:nvSpPr>
        <p:spPr bwMode="auto">
          <a:xfrm flipH="1" flipV="1">
            <a:off x="4049713" y="4730750"/>
            <a:ext cx="674687" cy="9842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65" name="Text Box 17"/>
          <p:cNvSpPr txBox="1">
            <a:spLocks noChangeArrowheads="1"/>
          </p:cNvSpPr>
          <p:nvPr/>
        </p:nvSpPr>
        <p:spPr bwMode="auto">
          <a:xfrm>
            <a:off x="2362200" y="5708104"/>
            <a:ext cx="518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 b="1" dirty="0">
                <a:solidFill>
                  <a:srgbClr val="800000"/>
                </a:solidFill>
                <a:latin typeface="Times New Roman" pitchFamily="18" charset="0"/>
                <a:ea typeface="隶书" pitchFamily="49" charset="-122"/>
              </a:rPr>
              <a:t>还要加上顺序号、时间标记和密码链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F0403-B3E8-4C11-BDB1-F765EE26124B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126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0353336"/>
      </p:ext>
    </p:extLst>
  </p:cSld>
  <p:clrMapOvr>
    <a:masterClrMapping/>
  </p:clrMapOvr>
  <p:transition>
    <p:wipe dir="d"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安全机制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1D1D-3AB0-4E28-A690-CEAADC2320CB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683568" y="1140802"/>
            <a:ext cx="799288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为了实现安全体系结构中</a:t>
            </a:r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大类安全服务，</a:t>
            </a:r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X.800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制定了</a:t>
            </a:r>
            <a:r>
              <a:rPr lang="en-US" altLang="zh-CN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种特定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种普适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安全机制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9794" y="2402023"/>
            <a:ext cx="3168352" cy="36132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加密</a:t>
            </a:r>
            <a:endParaRPr lang="en-US" altLang="zh-CN" sz="2200" dirty="0">
              <a:latin typeface="微软雅黑" pitchFamily="34" charset="-122"/>
              <a:ea typeface="微软雅黑" pitchFamily="34" charset="-122"/>
            </a:endParaRP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数字签名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访问控制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数据完整性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认证交换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流量填充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路由控制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公证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326" y="2924944"/>
            <a:ext cx="3168352" cy="22929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dk1"/>
                </a:solidFill>
                <a:latin typeface="+mn-lt"/>
                <a:ea typeface="+mn-ea"/>
              </a:defRPr>
            </a:lvl1pPr>
            <a:lvl2pPr marL="914400" lvl="1" indent="-457200" algn="l">
              <a:lnSpc>
                <a:spcPct val="130000"/>
              </a:lnSpc>
              <a:buFont typeface="+mj-lt"/>
              <a:buAutoNum type="arabicPeriod"/>
              <a:defRPr sz="220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zh-CN" altLang="en-US" dirty="0"/>
              <a:t>可信功能</a:t>
            </a:r>
            <a:endParaRPr lang="en-US" altLang="zh-CN" dirty="0"/>
          </a:p>
          <a:p>
            <a:pPr lvl="1"/>
            <a:r>
              <a:rPr lang="zh-CN" altLang="en-US" dirty="0"/>
              <a:t>安全标签</a:t>
            </a:r>
            <a:endParaRPr lang="en-US" altLang="zh-CN" dirty="0"/>
          </a:p>
          <a:p>
            <a:pPr lvl="1"/>
            <a:r>
              <a:rPr lang="zh-CN" altLang="en-US" dirty="0"/>
              <a:t>事件检测</a:t>
            </a:r>
            <a:endParaRPr lang="en-US" altLang="zh-CN" dirty="0"/>
          </a:p>
          <a:p>
            <a:pPr lvl="1"/>
            <a:r>
              <a:rPr lang="zh-CN" altLang="en-US" dirty="0"/>
              <a:t>安全审计跟踪</a:t>
            </a:r>
            <a:endParaRPr lang="en-US" altLang="zh-CN" dirty="0"/>
          </a:p>
          <a:p>
            <a:pPr lvl="1"/>
            <a:r>
              <a:rPr lang="zh-CN" altLang="en-US" dirty="0"/>
              <a:t>安全恢复</a:t>
            </a:r>
          </a:p>
        </p:txBody>
      </p:sp>
      <p:sp>
        <p:nvSpPr>
          <p:cNvPr id="7" name="矩形 6"/>
          <p:cNvSpPr/>
          <p:nvPr/>
        </p:nvSpPr>
        <p:spPr>
          <a:xfrm>
            <a:off x="1691680" y="6053226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特定安全机制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28202" y="5972424"/>
            <a:ext cx="1976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普适安全机制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2E61-75E1-4E22-B7C3-7A96A5DEDED1}" type="slidenum">
              <a:rPr lang="en-US" altLang="zh-CN" smtClean="0"/>
              <a:pPr/>
              <a:t>127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9464719"/>
      </p:ext>
    </p:extLst>
  </p:cSld>
  <p:clrMapOvr>
    <a:masterClrMapping/>
  </p:clrMapOvr>
  <p:transition>
    <p:wipe dir="d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实体认证机制</a:t>
            </a:r>
          </a:p>
        </p:txBody>
      </p:sp>
      <p:sp>
        <p:nvSpPr>
          <p:cNvPr id="5529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84213" y="1484313"/>
            <a:ext cx="7772400" cy="4897015"/>
          </a:xfrm>
        </p:spPr>
        <p:txBody>
          <a:bodyPr/>
          <a:lstStyle/>
          <a:p>
            <a:pPr>
              <a:buFont typeface="Wingdings" pitchFamily="2" charset="2"/>
              <a:buBlip>
                <a:blip r:embed="rId3"/>
              </a:buBlip>
            </a:pPr>
            <a:r>
              <a:rPr lang="zh-CN" altLang="en-US" sz="2800" b="0" dirty="0">
                <a:latin typeface="微软雅黑" pitchFamily="34" charset="-122"/>
                <a:ea typeface="微软雅黑" pitchFamily="34" charset="-122"/>
              </a:rPr>
              <a:t>用于认证交换的技术</a:t>
            </a:r>
          </a:p>
          <a:p>
            <a:pPr lvl="2">
              <a:lnSpc>
                <a:spcPct val="13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认证信息，如口令</a:t>
            </a:r>
          </a:p>
          <a:p>
            <a:pPr lvl="2">
              <a:lnSpc>
                <a:spcPct val="13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密码技术</a:t>
            </a:r>
          </a:p>
          <a:p>
            <a:pPr lvl="2">
              <a:lnSpc>
                <a:spcPct val="13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被认证实体的特征</a:t>
            </a:r>
          </a:p>
          <a:p>
            <a:pPr lvl="2">
              <a:buClr>
                <a:srgbClr val="3366CC"/>
              </a:buClr>
              <a:buFont typeface="Wingdings" pitchFamily="2" charset="2"/>
              <a:buChar char="Ø"/>
            </a:pP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Blip>
                <a:blip r:embed="rId3"/>
              </a:buBlip>
            </a:pPr>
            <a:r>
              <a:rPr lang="zh-CN" altLang="en-US" sz="2800" b="0" dirty="0">
                <a:latin typeface="微软雅黑" pitchFamily="34" charset="-122"/>
                <a:ea typeface="微软雅黑" pitchFamily="34" charset="-122"/>
              </a:rPr>
              <a:t>为防止重放攻击，常与以下技术结合使用</a:t>
            </a:r>
          </a:p>
          <a:p>
            <a:pPr lvl="2">
              <a:lnSpc>
                <a:spcPct val="13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时间戳</a:t>
            </a:r>
          </a:p>
          <a:p>
            <a:pPr lvl="2">
              <a:lnSpc>
                <a:spcPct val="13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两次或三次握手</a:t>
            </a:r>
          </a:p>
          <a:p>
            <a:pPr lvl="2">
              <a:lnSpc>
                <a:spcPct val="13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数字签名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ABD3B-FFA3-498C-BF24-25E14E7D8245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128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7269994"/>
      </p:ext>
    </p:extLst>
  </p:cSld>
  <p:clrMapOvr>
    <a:masterClrMapping/>
  </p:clrMapOvr>
  <p:transition>
    <p:wipe dir="d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安全机制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1D1D-3AB0-4E28-A690-CEAADC2320CB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683568" y="1140802"/>
            <a:ext cx="799288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为了实现安全体系结构中</a:t>
            </a:r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大类安全服务，</a:t>
            </a:r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X.800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制定了</a:t>
            </a:r>
            <a:r>
              <a:rPr lang="en-US" altLang="zh-CN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种特定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种普适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安全机制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9794" y="2402023"/>
            <a:ext cx="3168352" cy="36132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加密</a:t>
            </a:r>
            <a:endParaRPr lang="en-US" altLang="zh-CN" sz="2200" dirty="0">
              <a:latin typeface="微软雅黑" pitchFamily="34" charset="-122"/>
              <a:ea typeface="微软雅黑" pitchFamily="34" charset="-122"/>
            </a:endParaRP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数字签名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访问控制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数据完整性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认证交换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流量填充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路由控制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公证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326" y="2924944"/>
            <a:ext cx="3168352" cy="22929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dk1"/>
                </a:solidFill>
                <a:latin typeface="+mn-lt"/>
                <a:ea typeface="+mn-ea"/>
              </a:defRPr>
            </a:lvl1pPr>
            <a:lvl2pPr marL="914400" lvl="1" indent="-457200" algn="l">
              <a:lnSpc>
                <a:spcPct val="130000"/>
              </a:lnSpc>
              <a:buFont typeface="+mj-lt"/>
              <a:buAutoNum type="arabicPeriod"/>
              <a:defRPr sz="220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zh-CN" altLang="en-US" dirty="0"/>
              <a:t>可信功能</a:t>
            </a:r>
            <a:endParaRPr lang="en-US" altLang="zh-CN" dirty="0"/>
          </a:p>
          <a:p>
            <a:pPr lvl="1"/>
            <a:r>
              <a:rPr lang="zh-CN" altLang="en-US" dirty="0"/>
              <a:t>安全标签</a:t>
            </a:r>
            <a:endParaRPr lang="en-US" altLang="zh-CN" dirty="0"/>
          </a:p>
          <a:p>
            <a:pPr lvl="1"/>
            <a:r>
              <a:rPr lang="zh-CN" altLang="en-US" dirty="0"/>
              <a:t>事件检测</a:t>
            </a:r>
            <a:endParaRPr lang="en-US" altLang="zh-CN" dirty="0"/>
          </a:p>
          <a:p>
            <a:pPr lvl="1"/>
            <a:r>
              <a:rPr lang="zh-CN" altLang="en-US" dirty="0"/>
              <a:t>安全审计跟踪</a:t>
            </a:r>
            <a:endParaRPr lang="en-US" altLang="zh-CN" dirty="0"/>
          </a:p>
          <a:p>
            <a:pPr lvl="1"/>
            <a:r>
              <a:rPr lang="zh-CN" altLang="en-US" dirty="0"/>
              <a:t>安全恢复</a:t>
            </a:r>
          </a:p>
        </p:txBody>
      </p:sp>
      <p:sp>
        <p:nvSpPr>
          <p:cNvPr id="7" name="矩形 6"/>
          <p:cNvSpPr/>
          <p:nvPr/>
        </p:nvSpPr>
        <p:spPr>
          <a:xfrm>
            <a:off x="1691680" y="6053226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特定安全机制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28202" y="5972424"/>
            <a:ext cx="1976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普适安全机制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2E61-75E1-4E22-B7C3-7A96A5DEDED1}" type="slidenum">
              <a:rPr lang="en-US" altLang="zh-CN" smtClean="0"/>
              <a:pPr/>
              <a:t>129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6150753"/>
      </p:ext>
    </p:extLst>
  </p:cSld>
  <p:clrMapOvr>
    <a:masterClrMapping/>
  </p:clrMapOvr>
  <p:transition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整 体介 绍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5" y="1484784"/>
            <a:ext cx="8676456" cy="1872208"/>
          </a:xfrm>
        </p:spPr>
        <p:txBody>
          <a:bodyPr/>
          <a:lstStyle/>
          <a:p>
            <a:pPr>
              <a:lnSpc>
                <a:spcPct val="150000"/>
              </a:lnSpc>
              <a:buFont typeface="微软雅黑" panose="020B0503020204020204" pitchFamily="34" charset="-122"/>
              <a:buChar char="◎"/>
            </a:pPr>
            <a:r>
              <a:rPr lang="zh-CN" altLang="en-US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系统安全</a:t>
            </a:r>
            <a:endParaRPr lang="en-US" altLang="zh-CN" b="0" dirty="0">
              <a:solidFill>
                <a:srgbClr val="00517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			             			             	</a:t>
            </a:r>
          </a:p>
          <a:p>
            <a:pPr>
              <a:buFont typeface="Wingdings" pitchFamily="2" charset="2"/>
              <a:buNone/>
            </a:pP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13</a:t>
            </a:fld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539552" y="3503444"/>
            <a:ext cx="82089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有了加解密算法和密钥</a:t>
            </a:r>
            <a:r>
              <a:rPr lang="en-US" altLang="zh-CN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Key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，网络就安全了</a:t>
            </a:r>
            <a:r>
              <a:rPr lang="en-US" altLang="zh-CN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1393612"/>
      </p:ext>
    </p:extLst>
  </p:cSld>
  <p:clrMapOvr>
    <a:masterClrMapping/>
  </p:clrMapOvr>
  <p:transition>
    <p:wipe dir="d"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流量填充机制</a:t>
            </a:r>
          </a:p>
        </p:txBody>
      </p:sp>
      <p:sp>
        <p:nvSpPr>
          <p:cNvPr id="57347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lang="zh-CN" altLang="en-US" sz="2800" b="0" dirty="0">
                <a:latin typeface="微软雅黑" pitchFamily="34" charset="-122"/>
                <a:ea typeface="微软雅黑" pitchFamily="34" charset="-122"/>
              </a:rPr>
              <a:t>通过填充数据流空余位的方式来干扰流量分析，增加攻击者通过通信流量获得信息的困难。</a:t>
            </a:r>
            <a:endParaRPr lang="en-US" altLang="zh-CN" sz="2800" b="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提供对各种等级的保护，防止对业务进行分析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增加了密码通讯的破译难度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  <a:buFont typeface="Wingdings" pitchFamily="2" charset="2"/>
              <a:buBlip>
                <a:blip r:embed="rId3"/>
              </a:buBlip>
            </a:pPr>
            <a:r>
              <a:rPr lang="zh-CN" altLang="en-US" sz="2800" b="0" dirty="0">
                <a:latin typeface="微软雅黑" pitchFamily="34" charset="-122"/>
                <a:ea typeface="微软雅黑" pitchFamily="34" charset="-122"/>
              </a:rPr>
              <a:t>可利用该机制不断地在网络中发送伪随机序列</a:t>
            </a:r>
            <a:r>
              <a:rPr lang="en-US" altLang="zh-CN" sz="2800" b="0" dirty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800" b="0" dirty="0">
                <a:latin typeface="微软雅黑" pitchFamily="34" charset="-122"/>
                <a:ea typeface="微软雅黑" pitchFamily="34" charset="-122"/>
              </a:rPr>
              <a:t>使非法者无法区分有用信息和无用信息。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F4864-37D5-413B-B107-9F7852CEDE95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130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5602418"/>
      </p:ext>
    </p:extLst>
  </p:cSld>
  <p:clrMapOvr>
    <a:masterClrMapping/>
  </p:clrMapOvr>
  <p:transition>
    <p:wipe dir="d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安全机制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1D1D-3AB0-4E28-A690-CEAADC2320CB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683568" y="1140802"/>
            <a:ext cx="799288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为了实现安全体系结构中</a:t>
            </a:r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大类安全服务，</a:t>
            </a:r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X.800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制定了</a:t>
            </a:r>
            <a:r>
              <a:rPr lang="en-US" altLang="zh-CN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种特定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种普适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安全机制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9794" y="2402023"/>
            <a:ext cx="3168352" cy="36132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加密</a:t>
            </a:r>
            <a:endParaRPr lang="en-US" altLang="zh-CN" sz="2200" dirty="0">
              <a:latin typeface="微软雅黑" pitchFamily="34" charset="-122"/>
              <a:ea typeface="微软雅黑" pitchFamily="34" charset="-122"/>
            </a:endParaRP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数字签名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访问控制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数据完整性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认证交换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流量填充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路由控制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公证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326" y="2924944"/>
            <a:ext cx="3168352" cy="22929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dk1"/>
                </a:solidFill>
                <a:latin typeface="+mn-lt"/>
                <a:ea typeface="+mn-ea"/>
              </a:defRPr>
            </a:lvl1pPr>
            <a:lvl2pPr marL="914400" lvl="1" indent="-457200" algn="l">
              <a:lnSpc>
                <a:spcPct val="130000"/>
              </a:lnSpc>
              <a:buFont typeface="+mj-lt"/>
              <a:buAutoNum type="arabicPeriod"/>
              <a:defRPr sz="220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zh-CN" altLang="en-US" dirty="0"/>
              <a:t>可信功能</a:t>
            </a:r>
            <a:endParaRPr lang="en-US" altLang="zh-CN" dirty="0"/>
          </a:p>
          <a:p>
            <a:pPr lvl="1"/>
            <a:r>
              <a:rPr lang="zh-CN" altLang="en-US" dirty="0"/>
              <a:t>安全标签</a:t>
            </a:r>
            <a:endParaRPr lang="en-US" altLang="zh-CN" dirty="0"/>
          </a:p>
          <a:p>
            <a:pPr lvl="1"/>
            <a:r>
              <a:rPr lang="zh-CN" altLang="en-US" dirty="0"/>
              <a:t>事件检测</a:t>
            </a:r>
            <a:endParaRPr lang="en-US" altLang="zh-CN" dirty="0"/>
          </a:p>
          <a:p>
            <a:pPr lvl="1"/>
            <a:r>
              <a:rPr lang="zh-CN" altLang="en-US" dirty="0"/>
              <a:t>安全审计跟踪</a:t>
            </a:r>
            <a:endParaRPr lang="en-US" altLang="zh-CN" dirty="0"/>
          </a:p>
          <a:p>
            <a:pPr lvl="1"/>
            <a:r>
              <a:rPr lang="zh-CN" altLang="en-US" dirty="0"/>
              <a:t>安全恢复</a:t>
            </a:r>
          </a:p>
        </p:txBody>
      </p:sp>
      <p:sp>
        <p:nvSpPr>
          <p:cNvPr id="7" name="矩形 6"/>
          <p:cNvSpPr/>
          <p:nvPr/>
        </p:nvSpPr>
        <p:spPr>
          <a:xfrm>
            <a:off x="1691680" y="6053226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特定安全机制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28202" y="5972424"/>
            <a:ext cx="1976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普适安全机制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2E61-75E1-4E22-B7C3-7A96A5DEDED1}" type="slidenum">
              <a:rPr lang="en-US" altLang="zh-CN" smtClean="0"/>
              <a:pPr/>
              <a:t>131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3938228"/>
      </p:ext>
    </p:extLst>
  </p:cSld>
  <p:clrMapOvr>
    <a:masterClrMapping/>
  </p:clrMapOvr>
  <p:transition>
    <p:wipe dir="d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路由控制机制</a:t>
            </a:r>
          </a:p>
        </p:txBody>
      </p:sp>
      <p:sp>
        <p:nvSpPr>
          <p:cNvPr id="56323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84213" y="1484313"/>
            <a:ext cx="7772400" cy="4897015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Blip>
                <a:blip r:embed="rId3"/>
              </a:buBlip>
            </a:pPr>
            <a:r>
              <a:rPr lang="zh-CN" altLang="en-US" sz="2800" b="0" dirty="0">
                <a:latin typeface="微软雅黑" pitchFamily="34" charset="-122"/>
                <a:ea typeface="微软雅黑" pitchFamily="34" charset="-122"/>
              </a:rPr>
              <a:t>路由控制机制可使信息发送者选择特殊的路由，以保证连接、传输的安全。其基本功能为：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Ø"/>
            </a:pP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路由选择</a:t>
            </a:r>
          </a:p>
          <a:p>
            <a:pPr lvl="1">
              <a:buFontTx/>
              <a:buNone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     路由可以动态选择，也可以预定义，以便只用物理上安全的子网、中继或链路进行连接和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或传输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Ø"/>
            </a:pP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路由连接</a:t>
            </a:r>
          </a:p>
          <a:p>
            <a:pPr lvl="1">
              <a:buFontTx/>
              <a:buNone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在监测到持续的操作攻击时，端系统可能通知网络服务提供者另选路由，建立连接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Ø"/>
            </a:pP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安全策略</a:t>
            </a:r>
          </a:p>
          <a:p>
            <a:pPr lvl="1">
              <a:buFontTx/>
              <a:buNone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携带某些安全标签的数据可能被安全策略禁止通过某些子网、中继或路。连接的发起者可以提出有关路由选择的警告，要求回避某些特定的子网、中继或链路进行连接和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或传输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940D7-C819-4DA4-9958-9FF8668DCF83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132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1307795"/>
      </p:ext>
    </p:extLst>
  </p:cSld>
  <p:clrMapOvr>
    <a:masterClrMapping/>
  </p:clrMapOvr>
  <p:transition>
    <p:wipe dir="d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安全机制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61D1D-3AB0-4E28-A690-CEAADC2320CB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683568" y="1140802"/>
            <a:ext cx="799288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为了实现安全体系结构中</a:t>
            </a:r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大类安全服务，</a:t>
            </a:r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X.800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制定了</a:t>
            </a:r>
            <a:r>
              <a:rPr lang="en-US" altLang="zh-CN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种特定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种普适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安全机制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9794" y="2402023"/>
            <a:ext cx="3168352" cy="36132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加密</a:t>
            </a:r>
            <a:endParaRPr lang="en-US" altLang="zh-CN" sz="2200" dirty="0">
              <a:latin typeface="微软雅黑" pitchFamily="34" charset="-122"/>
              <a:ea typeface="微软雅黑" pitchFamily="34" charset="-122"/>
            </a:endParaRP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数字签名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访问控制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数据完整性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认证交换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流量填充 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路由控制</a:t>
            </a:r>
          </a:p>
          <a:p>
            <a:pPr marL="914400" lvl="1" indent="-457200" algn="l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公证</a:t>
            </a: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326" y="2924944"/>
            <a:ext cx="3168352" cy="22929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dk1"/>
                </a:solidFill>
                <a:latin typeface="+mn-lt"/>
                <a:ea typeface="+mn-ea"/>
              </a:defRPr>
            </a:lvl1pPr>
            <a:lvl2pPr marL="914400" lvl="1" indent="-457200" algn="l">
              <a:lnSpc>
                <a:spcPct val="130000"/>
              </a:lnSpc>
              <a:buFont typeface="+mj-lt"/>
              <a:buAutoNum type="arabicPeriod"/>
              <a:defRPr sz="220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zh-CN" altLang="en-US" dirty="0"/>
              <a:t>可信功能</a:t>
            </a:r>
            <a:endParaRPr lang="en-US" altLang="zh-CN" dirty="0"/>
          </a:p>
          <a:p>
            <a:pPr lvl="1"/>
            <a:r>
              <a:rPr lang="zh-CN" altLang="en-US" dirty="0"/>
              <a:t>安全标签</a:t>
            </a:r>
            <a:endParaRPr lang="en-US" altLang="zh-CN" dirty="0"/>
          </a:p>
          <a:p>
            <a:pPr lvl="1"/>
            <a:r>
              <a:rPr lang="zh-CN" altLang="en-US" dirty="0"/>
              <a:t>事件检测</a:t>
            </a:r>
            <a:endParaRPr lang="en-US" altLang="zh-CN" dirty="0"/>
          </a:p>
          <a:p>
            <a:pPr lvl="1"/>
            <a:r>
              <a:rPr lang="zh-CN" altLang="en-US" dirty="0"/>
              <a:t>安全审计跟踪</a:t>
            </a:r>
            <a:endParaRPr lang="en-US" altLang="zh-CN" dirty="0"/>
          </a:p>
          <a:p>
            <a:pPr lvl="1"/>
            <a:r>
              <a:rPr lang="zh-CN" altLang="en-US" dirty="0"/>
              <a:t>安全恢复</a:t>
            </a:r>
          </a:p>
        </p:txBody>
      </p:sp>
      <p:sp>
        <p:nvSpPr>
          <p:cNvPr id="7" name="矩形 6"/>
          <p:cNvSpPr/>
          <p:nvPr/>
        </p:nvSpPr>
        <p:spPr>
          <a:xfrm>
            <a:off x="1691680" y="6053226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特定安全机制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28202" y="5972424"/>
            <a:ext cx="19760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普适安全机制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2E61-75E1-4E22-B7C3-7A96A5DEDED1}" type="slidenum">
              <a:rPr lang="en-US" altLang="zh-CN" smtClean="0"/>
              <a:pPr/>
              <a:t>133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7072862"/>
      </p:ext>
    </p:extLst>
  </p:cSld>
  <p:clrMapOvr>
    <a:masterClrMapping/>
  </p:clrMapOvr>
  <p:transition>
    <p:wipe dir="d"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公证机制</a:t>
            </a:r>
          </a:p>
        </p:txBody>
      </p:sp>
      <p:sp>
        <p:nvSpPr>
          <p:cNvPr id="5837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39552" y="1700808"/>
            <a:ext cx="7772400" cy="4897015"/>
          </a:xfrm>
        </p:spPr>
        <p:txBody>
          <a:bodyPr/>
          <a:lstStyle/>
          <a:p>
            <a:pPr lvl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Tx/>
              <a:buBlip>
                <a:blip r:embed="rId3"/>
              </a:buBlip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有关在两个或多个实体之间通信的数据的性质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,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如完整性、原发、时间和目的地等能够借助公证机制而得到确保</a:t>
            </a:r>
          </a:p>
          <a:p>
            <a:pPr lvl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Tx/>
              <a:buBlip>
                <a:blip r:embed="rId3"/>
              </a:buBlip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这种保证是由第三方公证人提供的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Tx/>
              <a:buBlip>
                <a:blip r:embed="rId3"/>
              </a:buBlip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每个通信实例可使用数字签名、加密和完整性机制以适应公证人提供的服务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2A5E-4016-4CFA-B485-1E6E16038004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134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9646716"/>
      </p:ext>
    </p:extLst>
  </p:cSld>
  <p:clrMapOvr>
    <a:masterClrMapping/>
  </p:clrMapOvr>
  <p:transition>
    <p:wipe dir="d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安全机制与安全服务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0" y="6572200"/>
            <a:ext cx="1905000" cy="457200"/>
          </a:xfrm>
        </p:spPr>
        <p:txBody>
          <a:bodyPr/>
          <a:lstStyle/>
          <a:p>
            <a:fld id="{27267A6C-8817-4462-BA54-2C8B14C45021}" type="datetime2">
              <a:rPr lang="zh-CN" altLang="en-US" smtClean="0"/>
              <a:t>2025年2月20日</a:t>
            </a:fld>
            <a:endParaRPr lang="en-US" altLang="zh-CN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8829675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2E61-75E1-4E22-B7C3-7A96A5DEDED1}" type="slidenum">
              <a:rPr lang="en-US" altLang="zh-CN" smtClean="0"/>
              <a:pPr/>
              <a:t>135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5789324"/>
      </p:ext>
    </p:extLst>
  </p:cSld>
  <p:clrMapOvr>
    <a:masterClrMapping/>
  </p:clrMapOvr>
  <p:transition>
    <p:wipe dir="d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0FC91-0A06-494A-B275-6D2E0C5D2158}" type="datetime2">
              <a:rPr lang="zh-CN" altLang="en-US" smtClean="0"/>
              <a:t>2025年2月20日</a:t>
            </a:fld>
            <a:endParaRPr lang="en-US" altLang="zh-CN"/>
          </a:p>
        </p:txBody>
      </p:sp>
      <p:graphicFrame>
        <p:nvGraphicFramePr>
          <p:cNvPr id="4" name="Group 1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102923"/>
              </p:ext>
            </p:extLst>
          </p:nvPr>
        </p:nvGraphicFramePr>
        <p:xfrm>
          <a:off x="323528" y="527687"/>
          <a:ext cx="8497887" cy="6345819"/>
        </p:xfrm>
        <a:graphic>
          <a:graphicData uri="http://schemas.openxmlformats.org/drawingml/2006/table">
            <a:tbl>
              <a:tblPr/>
              <a:tblGrid>
                <a:gridCol w="58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8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8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11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05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4695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    机制服务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加密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数字签名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访问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控制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数据完整性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认证交换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业务流填充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路由控制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公证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65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认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证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对等实体认证</a:t>
                      </a: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6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数据起源认证</a:t>
                      </a: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00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访问控制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自主访问控制</a:t>
                      </a: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60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强制访问控制</a:t>
                      </a: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65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机 密 性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连接机密性</a:t>
                      </a: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6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无连接机密性</a:t>
                      </a: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6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选择域机密性</a:t>
                      </a: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6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业务流机密性</a:t>
                      </a: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65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完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整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性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可恢复的连接完整性</a:t>
                      </a: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56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不可恢复的连接完整性</a:t>
                      </a: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6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选择域的连接完整性</a:t>
                      </a: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56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无连接完整性</a:t>
                      </a: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56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选择域的无连接完整性</a:t>
                      </a: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565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宋体" pitchFamily="2" charset="-122"/>
                          <a:cs typeface="Times New Roman" pitchFamily="18" charset="0"/>
                        </a:rPr>
                        <a:t>不可抵赖性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数据起源的非否认</a:t>
                      </a: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6303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传递过程的非否认</a:t>
                      </a: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√</a:t>
                      </a:r>
                      <a:endParaRPr kumimoji="0" lang="zh-CN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2E61-75E1-4E22-B7C3-7A96A5DEDED1}" type="slidenum">
              <a:rPr lang="en-US" altLang="zh-CN" smtClean="0"/>
              <a:pPr/>
              <a:t>136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5150210"/>
      </p:ext>
    </p:extLst>
  </p:cSld>
  <p:clrMapOvr>
    <a:masterClrMapping/>
  </p:clrMapOvr>
  <p:transition>
    <p:wipe dir="d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安全机制与安全服务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0" y="6597352"/>
            <a:ext cx="2133600" cy="476250"/>
          </a:xfrm>
        </p:spPr>
        <p:txBody>
          <a:bodyPr/>
          <a:lstStyle/>
          <a:p>
            <a:fld id="{4C3AF246-AD8C-4EFD-838B-6F61F7AF256A}" type="datetime2">
              <a:rPr lang="zh-CN" altLang="en-US" smtClean="0"/>
              <a:t>2025年2月20日</a:t>
            </a:fld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689160" y="2060848"/>
            <a:ext cx="8064896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安全服务是由安全机制来实现的</a:t>
            </a:r>
          </a:p>
          <a:p>
            <a:pPr marL="514350" indent="-51435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一种安全机制可实现一种或多种安全服务</a:t>
            </a:r>
          </a:p>
          <a:p>
            <a:pPr marL="514350" indent="-51435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一种安全服务可由一种或多种安全机制来实现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137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93153563"/>
      </p:ext>
    </p:extLst>
  </p:cSld>
  <p:clrMapOvr>
    <a:masterClrMapping/>
  </p:clrMapOvr>
  <p:transition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整 体介 绍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5" y="1484784"/>
            <a:ext cx="8676456" cy="1872208"/>
          </a:xfrm>
        </p:spPr>
        <p:txBody>
          <a:bodyPr/>
          <a:lstStyle/>
          <a:p>
            <a:pPr>
              <a:lnSpc>
                <a:spcPct val="150000"/>
              </a:lnSpc>
              <a:buFont typeface="微软雅黑" panose="020B0503020204020204" pitchFamily="34" charset="-122"/>
              <a:buChar char="◎"/>
            </a:pPr>
            <a:r>
              <a:rPr lang="zh-CN" altLang="en-US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系统安全</a:t>
            </a:r>
            <a:endParaRPr lang="en-US" altLang="zh-CN" b="0" dirty="0">
              <a:solidFill>
                <a:srgbClr val="00517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			             			             	</a:t>
            </a:r>
          </a:p>
          <a:p>
            <a:pPr>
              <a:buFont typeface="Wingdings" pitchFamily="2" charset="2"/>
              <a:buNone/>
            </a:pP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14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078756" y="2454926"/>
                <a:ext cx="7760841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为什么 ？因为程序可以用来干坏事！</a:t>
                </a:r>
                <a:endParaRPr lang="en-US" altLang="zh-CN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微软雅黑" pitchFamily="34" charset="-122"/>
                  <a:ea typeface="微软雅黑" pitchFamily="34" charset="-122"/>
                </a:endParaRPr>
              </a:p>
              <a:p>
                <a:r>
                  <a:rPr lang="zh-CN" altLang="en-US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（计算机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zh-CN" altLang="en-US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程序</a:t>
                </a:r>
                <a:r>
                  <a:rPr lang="en-US" altLang="zh-CN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+</a:t>
                </a:r>
                <a:r>
                  <a:rPr lang="zh-CN" altLang="en-US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数据） </a:t>
                </a:r>
                <a:r>
                  <a:rPr lang="zh-CN" altLang="en-US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楷体_GB2312" pitchFamily="49" charset="-122"/>
                    <a:ea typeface="楷体_GB2312" pitchFamily="49" charset="-122"/>
                  </a:rPr>
                  <a:t>	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756" y="2454926"/>
                <a:ext cx="7760841" cy="1077218"/>
              </a:xfrm>
              <a:prstGeom prst="rect">
                <a:avLst/>
              </a:prstGeom>
              <a:blipFill>
                <a:blip r:embed="rId3"/>
                <a:stretch>
                  <a:fillRect t="-7955" b="-21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2195736" y="3861098"/>
            <a:ext cx="47525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rm –rf /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78202997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整 体介 绍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15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8" y="1498068"/>
            <a:ext cx="3547698" cy="22110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802" y="1565373"/>
            <a:ext cx="3935169" cy="22110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1886" y="3909706"/>
            <a:ext cx="5583831" cy="266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74634"/>
      </p:ext>
    </p:extLst>
  </p:cSld>
  <p:clrMapOvr>
    <a:masterClrMapping/>
  </p:clrMapOvr>
  <p:transition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整 体介 绍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5" y="1484784"/>
            <a:ext cx="8676456" cy="773208"/>
          </a:xfrm>
        </p:spPr>
        <p:txBody>
          <a:bodyPr/>
          <a:lstStyle/>
          <a:p>
            <a:pPr>
              <a:lnSpc>
                <a:spcPct val="150000"/>
              </a:lnSpc>
              <a:buFont typeface="微软雅黑" panose="020B0503020204020204" pitchFamily="34" charset="-122"/>
              <a:buChar char="◎"/>
            </a:pPr>
            <a:r>
              <a:rPr lang="zh-CN" altLang="en-US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一个类比的例子</a:t>
            </a:r>
            <a:r>
              <a:rPr lang="en-US" altLang="zh-CN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			             			             	</a:t>
            </a:r>
          </a:p>
          <a:p>
            <a:pPr>
              <a:buFont typeface="Wingdings" pitchFamily="2" charset="2"/>
              <a:buNone/>
            </a:pP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16</a:t>
            </a:fld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107504" y="2762098"/>
            <a:ext cx="88395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战争年代，在敌人的封锁圈内，你为了传递一份秘密情报。。。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6213574"/>
      </p:ext>
    </p:extLst>
  </p:cSld>
  <p:clrMapOvr>
    <a:masterClrMapping/>
  </p:clrMapOvr>
  <p:transition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整 体介 绍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5" y="1484784"/>
            <a:ext cx="8676456" cy="773208"/>
          </a:xfrm>
        </p:spPr>
        <p:txBody>
          <a:bodyPr/>
          <a:lstStyle/>
          <a:p>
            <a:pPr>
              <a:lnSpc>
                <a:spcPct val="150000"/>
              </a:lnSpc>
              <a:buFont typeface="微软雅黑" panose="020B0503020204020204" pitchFamily="34" charset="-122"/>
              <a:buChar char="◎"/>
            </a:pPr>
            <a:r>
              <a:rPr lang="zh-CN" altLang="en-US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一个类比的例子</a:t>
            </a:r>
            <a:r>
              <a:rPr lang="en-US" altLang="zh-CN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			             			             	</a:t>
            </a:r>
          </a:p>
          <a:p>
            <a:pPr>
              <a:buFont typeface="Wingdings" pitchFamily="2" charset="2"/>
              <a:buNone/>
            </a:pP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17</a:t>
            </a:fld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304403" y="2492896"/>
            <a:ext cx="883959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、找到接头人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请您喝杯茶怎么样？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有什么茶？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上等雨花茶。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1981503"/>
      </p:ext>
    </p:extLst>
  </p:cSld>
  <p:clrMapOvr>
    <a:masterClrMapping/>
  </p:clrMapOvr>
  <p:transition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整 体介 绍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5" y="1484784"/>
            <a:ext cx="8676456" cy="773208"/>
          </a:xfrm>
        </p:spPr>
        <p:txBody>
          <a:bodyPr/>
          <a:lstStyle/>
          <a:p>
            <a:pPr>
              <a:lnSpc>
                <a:spcPct val="150000"/>
              </a:lnSpc>
              <a:buFont typeface="微软雅黑" panose="020B0503020204020204" pitchFamily="34" charset="-122"/>
              <a:buChar char="◎"/>
            </a:pPr>
            <a:r>
              <a:rPr lang="zh-CN" altLang="en-US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一个类比的例子</a:t>
            </a:r>
            <a:r>
              <a:rPr lang="en-US" altLang="zh-CN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			             			             	</a:t>
            </a:r>
          </a:p>
          <a:p>
            <a:pPr>
              <a:buFont typeface="Wingdings" pitchFamily="2" charset="2"/>
              <a:buNone/>
            </a:pP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18</a:t>
            </a:fld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385975" y="2351010"/>
            <a:ext cx="368197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、找到接头人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泡茶用什么水？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紫金龙泉水。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水不如醋！	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8600261-DCE2-4039-AD42-1E7CDCC75D98}"/>
              </a:ext>
            </a:extLst>
          </p:cNvPr>
          <p:cNvSpPr/>
          <p:nvPr/>
        </p:nvSpPr>
        <p:spPr>
          <a:xfrm>
            <a:off x="2915816" y="3429000"/>
            <a:ext cx="63367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即为网络安全协议</a:t>
            </a:r>
            <a:endParaRPr lang="en-US" altLang="zh-CN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身份认证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密钥交换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266677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整 体介 绍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5" y="1484784"/>
            <a:ext cx="8676456" cy="773208"/>
          </a:xfrm>
        </p:spPr>
        <p:txBody>
          <a:bodyPr/>
          <a:lstStyle/>
          <a:p>
            <a:pPr>
              <a:lnSpc>
                <a:spcPct val="150000"/>
              </a:lnSpc>
              <a:buFont typeface="微软雅黑" panose="020B0503020204020204" pitchFamily="34" charset="-122"/>
              <a:buChar char="◎"/>
            </a:pPr>
            <a:r>
              <a:rPr lang="zh-CN" altLang="en-US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一个类比的例子</a:t>
            </a:r>
            <a:r>
              <a:rPr lang="en-US" altLang="zh-CN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			             			             	</a:t>
            </a:r>
          </a:p>
          <a:p>
            <a:pPr>
              <a:buFont typeface="Wingdings" pitchFamily="2" charset="2"/>
              <a:buNone/>
            </a:pP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19</a:t>
            </a:fld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304403" y="2603365"/>
            <a:ext cx="883959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、写情报。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用醋在白纸上写上情报（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类比数据加密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），并由接头人传送至对方。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（接头人对应网络传输）</a:t>
            </a:r>
            <a:endParaRPr lang="en-US" altLang="zh-CN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en-US" altLang="zh-CN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把内容用醋写在一张白纸上，看上什么都没有。若用火烤，则会显示字迹内容。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4893548"/>
      </p:ext>
    </p:extLst>
  </p:cSld>
  <p:clrMapOvr>
    <a:masterClrMapping/>
  </p:clrMapOvr>
  <p:transition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自 我 介 绍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8373" y="1916832"/>
            <a:ext cx="8554187" cy="4176042"/>
          </a:xfrm>
        </p:spPr>
        <p:txBody>
          <a:bodyPr/>
          <a:lstStyle/>
          <a:p>
            <a:pPr>
              <a:lnSpc>
                <a:spcPct val="150000"/>
              </a:lnSpc>
              <a:buFont typeface="微软雅黑" panose="020B0503020204020204" pitchFamily="34" charset="-122"/>
              <a:buChar char="◎"/>
            </a:pPr>
            <a:r>
              <a:rPr lang="zh-CN" altLang="en-US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教师姓名：</a:t>
            </a:r>
            <a:r>
              <a:rPr lang="zh-CN" altLang="en-US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何高峰，副教授、硕士生导师</a:t>
            </a:r>
            <a:endParaRPr lang="en-US" altLang="zh-CN" b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微软雅黑" panose="020B0503020204020204" pitchFamily="34" charset="-122"/>
              <a:buChar char="◎"/>
            </a:pPr>
            <a:r>
              <a:rPr lang="zh-CN" altLang="en-US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研究方向</a:t>
            </a:r>
            <a:r>
              <a:rPr lang="zh-CN" altLang="en-US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：</a:t>
            </a:r>
            <a:r>
              <a:rPr lang="zh-CN" altLang="en-US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Wingdings" panose="05000000000000000000" pitchFamily="2" charset="2"/>
              </a:rPr>
              <a:t>智能</a:t>
            </a:r>
            <a:r>
              <a:rPr lang="zh-CN" altLang="en-US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网络安全，欢迎联系！</a:t>
            </a:r>
            <a:endParaRPr lang="en-US" altLang="zh-CN" b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微软雅黑" panose="020B0503020204020204" pitchFamily="34" charset="-122"/>
              <a:buChar char="◎"/>
            </a:pPr>
            <a:r>
              <a:rPr lang="zh-CN" altLang="en-US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电子邮箱：</a:t>
            </a:r>
            <a:r>
              <a:rPr lang="en-US" altLang="zh-CN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gaofeng.he@outlook.com                              </a:t>
            </a:r>
          </a:p>
          <a:p>
            <a:pPr>
              <a:lnSpc>
                <a:spcPct val="150000"/>
              </a:lnSpc>
              <a:buFont typeface="微软雅黑" panose="020B0503020204020204" pitchFamily="34" charset="-122"/>
              <a:buChar char="◎"/>
            </a:pPr>
            <a:r>
              <a:rPr lang="en-US" altLang="zh-CN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号码：</a:t>
            </a:r>
            <a:r>
              <a:rPr lang="en-US" altLang="zh-CN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375895726</a:t>
            </a:r>
          </a:p>
          <a:p>
            <a:pPr>
              <a:buFont typeface="Wingdings" pitchFamily="2" charset="2"/>
              <a:buNone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			             			             	</a:t>
            </a:r>
          </a:p>
          <a:p>
            <a:pPr>
              <a:buFont typeface="Wingdings" pitchFamily="2" charset="2"/>
              <a:buNone/>
            </a:pP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080768"/>
      </p:ext>
    </p:extLst>
  </p:cSld>
  <p:clrMapOvr>
    <a:masterClrMapping/>
  </p:clrMapOvr>
  <p:transition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整 体介 绍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5" y="1484784"/>
            <a:ext cx="8676456" cy="773208"/>
          </a:xfrm>
        </p:spPr>
        <p:txBody>
          <a:bodyPr/>
          <a:lstStyle/>
          <a:p>
            <a:pPr>
              <a:lnSpc>
                <a:spcPct val="150000"/>
              </a:lnSpc>
              <a:buFont typeface="微软雅黑" panose="020B0503020204020204" pitchFamily="34" charset="-122"/>
              <a:buChar char="◎"/>
            </a:pPr>
            <a:r>
              <a:rPr lang="zh-CN" altLang="en-US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一个类比的例子</a:t>
            </a:r>
            <a:r>
              <a:rPr lang="en-US" altLang="zh-CN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			             			             	</a:t>
            </a:r>
          </a:p>
          <a:p>
            <a:pPr>
              <a:buFont typeface="Wingdings" pitchFamily="2" charset="2"/>
              <a:buNone/>
            </a:pP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20</a:t>
            </a:fld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304403" y="2603365"/>
            <a:ext cx="88395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、对方收到信件，然后用火略烤，显示情报内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容（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数据解密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）。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6038112"/>
      </p:ext>
    </p:extLst>
  </p:cSld>
  <p:clrMapOvr>
    <a:masterClrMapping/>
  </p:clrMapOvr>
  <p:transition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整 体介 绍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5" y="1484784"/>
            <a:ext cx="8676456" cy="773208"/>
          </a:xfrm>
        </p:spPr>
        <p:txBody>
          <a:bodyPr/>
          <a:lstStyle/>
          <a:p>
            <a:pPr>
              <a:lnSpc>
                <a:spcPct val="150000"/>
              </a:lnSpc>
              <a:buFont typeface="微软雅黑" panose="020B0503020204020204" pitchFamily="34" charset="-122"/>
              <a:buChar char="◎"/>
            </a:pPr>
            <a:r>
              <a:rPr lang="zh-CN" altLang="en-US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一个类比的例子</a:t>
            </a:r>
            <a:r>
              <a:rPr lang="en-US" altLang="zh-CN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			             			             	</a:t>
            </a:r>
          </a:p>
          <a:p>
            <a:pPr>
              <a:buFont typeface="Wingdings" pitchFamily="2" charset="2"/>
              <a:buNone/>
            </a:pP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21</a:t>
            </a:fld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304403" y="2603365"/>
            <a:ext cx="883959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、对方将信件保存下来，想作为历史的见证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，但又担心别人过来偷取该信件。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4729819"/>
      </p:ext>
    </p:extLst>
  </p:cSld>
  <p:clrMapOvr>
    <a:masterClrMapping/>
  </p:clrMapOvr>
  <p:transition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整 体介 绍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5" y="1484784"/>
            <a:ext cx="8676456" cy="773208"/>
          </a:xfrm>
        </p:spPr>
        <p:txBody>
          <a:bodyPr/>
          <a:lstStyle/>
          <a:p>
            <a:pPr>
              <a:lnSpc>
                <a:spcPct val="150000"/>
              </a:lnSpc>
              <a:buFont typeface="微软雅黑" panose="020B0503020204020204" pitchFamily="34" charset="-122"/>
              <a:buChar char="◎"/>
            </a:pPr>
            <a:r>
              <a:rPr lang="zh-CN" altLang="en-US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一个类比的例子</a:t>
            </a:r>
            <a:r>
              <a:rPr lang="en-US" altLang="zh-CN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			             			             	</a:t>
            </a:r>
          </a:p>
          <a:p>
            <a:pPr>
              <a:buFont typeface="Wingdings" pitchFamily="2" charset="2"/>
              <a:buNone/>
            </a:pP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22</a:t>
            </a:fld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304403" y="2603365"/>
            <a:ext cx="883959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、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建围墙，只开一个门。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（防火墙）</a:t>
            </a:r>
            <a:endParaRPr lang="en-US" altLang="zh-CN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	</a:t>
            </a:r>
          </a:p>
          <a:p>
            <a:pPr algn="l"/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养狗，实时发现入侵者。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	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（入侵检测）</a:t>
            </a:r>
            <a:endParaRPr lang="en-US" altLang="zh-CN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en-US" altLang="zh-CN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对家中所有人进行行为监控，排除内奸。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（杀毒）</a:t>
            </a:r>
            <a:endParaRPr lang="en-US" altLang="zh-CN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4983746"/>
      </p:ext>
    </p:extLst>
  </p:cSld>
  <p:clrMapOvr>
    <a:masterClrMapping/>
  </p:clrMapOvr>
  <p:transition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意 义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 数 据 保 护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23</a:t>
            </a:fld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251520" y="2084251"/>
            <a:ext cx="5616624" cy="3384376"/>
          </a:xfrm>
          <a:prstGeom prst="rect">
            <a:avLst/>
          </a:prstGeom>
          <a:ln>
            <a:solidFill>
              <a:srgbClr val="048BC6"/>
            </a:solidFill>
          </a:ln>
        </p:spPr>
        <p:txBody>
          <a:bodyPr/>
          <a:lstStyle/>
          <a:p>
            <a:pPr marL="457200" lvl="0" indent="-457200" algn="l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Font typeface="微软雅黑" panose="020B0503020204020204" pitchFamily="34" charset="-122"/>
              <a:buChar char="◎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日晚，中国大陆部分高校学生反映电脑被病毒攻击，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文档被加密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。病毒疑似通过校园网传播。随后，山东大学、南昌大学、广西师范大学、东北财经大学等十几家高校发布通知，提醒师生注意防范。</a:t>
            </a:r>
            <a:endParaRPr 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68616" y="3484051"/>
            <a:ext cx="2232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C00000"/>
                </a:solidFill>
              </a:rPr>
              <a:t>Wannacry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250794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意 义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数 据 保 护 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333" y="1628800"/>
            <a:ext cx="8554187" cy="4176042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			             			             	</a:t>
            </a:r>
          </a:p>
          <a:p>
            <a:pPr>
              <a:buFont typeface="Wingdings" pitchFamily="2" charset="2"/>
              <a:buNone/>
            </a:pP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24</a:t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84" y="1170236"/>
            <a:ext cx="7537231" cy="521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43136"/>
      </p:ext>
    </p:extLst>
  </p:cSld>
  <p:clrMapOvr>
    <a:masterClrMapping/>
  </p:clrMapOvr>
  <p:transition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意 义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升 学 考 研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25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331615"/>
            <a:ext cx="3960440" cy="48177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1331615"/>
            <a:ext cx="4752975" cy="481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43609"/>
      </p:ext>
    </p:extLst>
  </p:cSld>
  <p:clrMapOvr>
    <a:masterClrMapping/>
  </p:clrMapOvr>
  <p:transition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意 义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升 学 考 研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26</a:t>
            </a:fld>
            <a:endParaRPr lang="en-US" altLang="zh-CN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AB6699-E3B2-40A0-A153-1AA658ECB854}"/>
              </a:ext>
            </a:extLst>
          </p:cNvPr>
          <p:cNvSpPr/>
          <p:nvPr/>
        </p:nvSpPr>
        <p:spPr>
          <a:xfrm>
            <a:off x="304403" y="1290422"/>
            <a:ext cx="8839597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2021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年本科毕设（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位），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位同学考研成功，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位同学考进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东大网安学院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其中包括专硕第一名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2022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年本科毕设（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位），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 5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位同学考研，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位同学报考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东大网安学院，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位同学全部考研成功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1078473"/>
      </p:ext>
    </p:extLst>
  </p:cSld>
  <p:clrMapOvr>
    <a:masterClrMapping/>
  </p:clrMapOvr>
  <p:transition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意 义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升 学 考 研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27</a:t>
            </a:fld>
            <a:endParaRPr lang="en-US" altLang="zh-CN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AB6699-E3B2-40A0-A153-1AA658ECB854}"/>
              </a:ext>
            </a:extLst>
          </p:cNvPr>
          <p:cNvSpPr/>
          <p:nvPr/>
        </p:nvSpPr>
        <p:spPr>
          <a:xfrm>
            <a:off x="304403" y="1290422"/>
            <a:ext cx="8839597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2023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年毕设（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位），</a:t>
            </a:r>
            <a:r>
              <a:rPr lang="en-US" altLang="zh-CN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位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同学报考东大网安学院并成功上岸。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欢迎大家报考物联网学院！！！</a:t>
            </a:r>
            <a:endParaRPr lang="en-US" altLang="zh-CN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学硕和专硕都有网络安全研究方向！</a:t>
            </a:r>
            <a:endParaRPr lang="en-US" altLang="zh-CN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2162698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意 义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毕 业 工 作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28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7C077E-FFE8-4A77-861A-1CB28EC70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6792"/>
            <a:ext cx="9144000" cy="45765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720CA5A-DA6D-45FF-BCC6-402045B26BAB}"/>
              </a:ext>
            </a:extLst>
          </p:cNvPr>
          <p:cNvSpPr txBox="1"/>
          <p:nvPr/>
        </p:nvSpPr>
        <p:spPr>
          <a:xfrm>
            <a:off x="3671714" y="940262"/>
            <a:ext cx="1800572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2022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8506693"/>
      </p:ext>
    </p:extLst>
  </p:cSld>
  <p:clrMapOvr>
    <a:masterClrMapping/>
  </p:clrMapOvr>
  <p:transition>
    <p:wipe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意 义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毕 业 工 作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29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97570C-6BB6-4A62-98E3-3FA4E2D0C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0953"/>
            <a:ext cx="9144000" cy="54623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3840574-1BFB-4807-9082-E5CE75EC2DCE}"/>
              </a:ext>
            </a:extLst>
          </p:cNvPr>
          <p:cNvSpPr txBox="1"/>
          <p:nvPr/>
        </p:nvSpPr>
        <p:spPr>
          <a:xfrm>
            <a:off x="3671714" y="980678"/>
            <a:ext cx="1800572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2023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3549108"/>
      </p:ext>
    </p:extLst>
  </p:cSld>
  <p:clrMapOvr>
    <a:masterClrMapping/>
  </p:clrMapOvr>
  <p:transition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自 我 介 绍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9813" y="1484784"/>
            <a:ext cx="8554187" cy="4176042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			             			             	</a:t>
            </a:r>
          </a:p>
          <a:p>
            <a:pPr>
              <a:buFont typeface="Wingdings" pitchFamily="2" charset="2"/>
              <a:buNone/>
            </a:pP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3</a:t>
            </a:fld>
            <a:endParaRPr lang="en-US" altLang="zh-CN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348AC70-1C9D-4F3D-A099-AD6EBDAA9B5F}"/>
              </a:ext>
            </a:extLst>
          </p:cNvPr>
          <p:cNvSpPr/>
          <p:nvPr/>
        </p:nvSpPr>
        <p:spPr>
          <a:xfrm>
            <a:off x="4283968" y="3136612"/>
            <a:ext cx="5742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备注改为：学号姓名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0E5190-59B5-4BEE-BB09-046405143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11" y="1340768"/>
            <a:ext cx="4676775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55025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意 义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毕 业 工 作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30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65F0953-78B9-4842-95FC-A6A5F63DB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2706"/>
            <a:ext cx="9144000" cy="51420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658A349-7C38-4FF4-AC38-F5C498B7A142}"/>
              </a:ext>
            </a:extLst>
          </p:cNvPr>
          <p:cNvSpPr txBox="1"/>
          <p:nvPr/>
        </p:nvSpPr>
        <p:spPr>
          <a:xfrm>
            <a:off x="3671714" y="908720"/>
            <a:ext cx="1800572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2024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873012"/>
      </p:ext>
    </p:extLst>
  </p:cSld>
  <p:clrMapOvr>
    <a:masterClrMapping/>
  </p:clrMapOvr>
  <p:transition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意 义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毕 业 工 作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31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A24CD5A-02F7-47C1-9EB7-0F4E7AA26DDB}"/>
              </a:ext>
            </a:extLst>
          </p:cNvPr>
          <p:cNvSpPr/>
          <p:nvPr/>
        </p:nvSpPr>
        <p:spPr>
          <a:xfrm>
            <a:off x="304403" y="1290422"/>
            <a:ext cx="8839597" cy="74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程序员的最大竞争对手：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AI</a:t>
            </a:r>
            <a:endParaRPr lang="zh-CN" altLang="en-US" dirty="0"/>
          </a:p>
        </p:txBody>
      </p:sp>
      <p:pic>
        <p:nvPicPr>
          <p:cNvPr id="47106" name="Picture 2" descr="How Chat GPT will help you boost your business productivity ? - Beehive">
            <a:extLst>
              <a:ext uri="{FF2B5EF4-FFF2-40B4-BE49-F238E27FC236}">
                <a16:creationId xmlns:a16="http://schemas.microsoft.com/office/drawing/2014/main" id="{89F3D4E5-D6C1-4A1B-B5FC-887B827AF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221088"/>
            <a:ext cx="27432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8" name="Picture 4" descr="Gemini (聊天機器人) - 維基百科，自由的百科全書">
            <a:extLst>
              <a:ext uri="{FF2B5EF4-FFF2-40B4-BE49-F238E27FC236}">
                <a16:creationId xmlns:a16="http://schemas.microsoft.com/office/drawing/2014/main" id="{8E129B19-1A8C-4D38-82D7-0E6DC6D5E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726" y="4221089"/>
            <a:ext cx="3514725" cy="166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0" name="Picture 6" descr="WashU Expert: How DeepSeek changes the AI industry - The Source - WashU">
            <a:extLst>
              <a:ext uri="{FF2B5EF4-FFF2-40B4-BE49-F238E27FC236}">
                <a16:creationId xmlns:a16="http://schemas.microsoft.com/office/drawing/2014/main" id="{60468F1D-FFDD-4E01-94D7-56E1779E4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28" y="2256050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2" name="Picture 8" descr="豆包: 聊天机器人，让你不再孤单">
            <a:extLst>
              <a:ext uri="{FF2B5EF4-FFF2-40B4-BE49-F238E27FC236}">
                <a16:creationId xmlns:a16="http://schemas.microsoft.com/office/drawing/2014/main" id="{74DD8C4C-3E09-45FC-B92C-817253A91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726" y="2313770"/>
            <a:ext cx="3456384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94808"/>
      </p:ext>
    </p:extLst>
  </p:cSld>
  <p:clrMapOvr>
    <a:masterClrMapping/>
  </p:clrMapOvr>
  <p:transition>
    <p:wipe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意 义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毕 业 工 作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32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A24CD5A-02F7-47C1-9EB7-0F4E7AA26DDB}"/>
              </a:ext>
            </a:extLst>
          </p:cNvPr>
          <p:cNvSpPr/>
          <p:nvPr/>
        </p:nvSpPr>
        <p:spPr>
          <a:xfrm>
            <a:off x="304403" y="1290422"/>
            <a:ext cx="883959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程序员的最大竞争对手：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AI</a:t>
            </a:r>
          </a:p>
          <a:p>
            <a:pPr algn="l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D120C3-2100-4740-AFB6-5632406BD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463"/>
            <a:ext cx="9144000" cy="47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72302"/>
      </p:ext>
    </p:extLst>
  </p:cSld>
  <p:clrMapOvr>
    <a:masterClrMapping/>
  </p:clrMapOvr>
  <p:transition>
    <p:wipe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意 义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毕 业 工 作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33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A24CD5A-02F7-47C1-9EB7-0F4E7AA26DDB}"/>
              </a:ext>
            </a:extLst>
          </p:cNvPr>
          <p:cNvSpPr/>
          <p:nvPr/>
        </p:nvSpPr>
        <p:spPr>
          <a:xfrm>
            <a:off x="304403" y="1290422"/>
            <a:ext cx="883959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程序员的最大竞争对手：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AI</a:t>
            </a:r>
          </a:p>
          <a:p>
            <a:pPr algn="l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ABCC14-00F4-48FB-927E-67EA6012D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903" y="2075827"/>
            <a:ext cx="9144000" cy="449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32752"/>
      </p:ext>
    </p:extLst>
  </p:cSld>
  <p:clrMapOvr>
    <a:masterClrMapping/>
  </p:clrMapOvr>
  <p:transition>
    <p:wipe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意 义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毕 业 工 作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34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A24CD5A-02F7-47C1-9EB7-0F4E7AA26DDB}"/>
              </a:ext>
            </a:extLst>
          </p:cNvPr>
          <p:cNvSpPr/>
          <p:nvPr/>
        </p:nvSpPr>
        <p:spPr>
          <a:xfrm>
            <a:off x="304403" y="1290422"/>
            <a:ext cx="883959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程序员的最大竞争对手：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AI</a:t>
            </a:r>
          </a:p>
          <a:p>
            <a:pPr algn="l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8020DA-5BDA-4A28-B9D1-A127EDDAA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28" y="1970194"/>
            <a:ext cx="8744744" cy="463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83782"/>
      </p:ext>
    </p:extLst>
  </p:cSld>
  <p:clrMapOvr>
    <a:masterClrMapping/>
  </p:clrMapOvr>
  <p:transition>
    <p:wipe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意 义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毕 业 工 作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35</a:t>
            </a:fld>
            <a:endParaRPr lang="en-US" altLang="zh-CN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AB6699-E3B2-40A0-A153-1AA658ECB854}"/>
              </a:ext>
            </a:extLst>
          </p:cNvPr>
          <p:cNvSpPr/>
          <p:nvPr/>
        </p:nvSpPr>
        <p:spPr>
          <a:xfrm>
            <a:off x="304403" y="1290422"/>
            <a:ext cx="8839597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人类又一次进入全新的工业革命！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哪些岗位会失业？又会产生哪些新的工作需求？</a:t>
            </a:r>
            <a:endParaRPr lang="en-US" altLang="zh-CN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对网络安全相关方向是一个重大利好！</a:t>
            </a:r>
            <a:endParaRPr lang="en-US" altLang="zh-CN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4785604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意 义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毕 业 工 作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36</a:t>
            </a:fld>
            <a:endParaRPr lang="en-US" altLang="zh-CN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AB6699-E3B2-40A0-A153-1AA658ECB854}"/>
              </a:ext>
            </a:extLst>
          </p:cNvPr>
          <p:cNvSpPr/>
          <p:nvPr/>
        </p:nvSpPr>
        <p:spPr>
          <a:xfrm>
            <a:off x="304403" y="1290422"/>
            <a:ext cx="8839597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原因：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AI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训练离不开高质量数据，确保数据安全是核心战略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AI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有可能成为第一生产力，各行各业都面临网络安全防护需求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514350" indent="-514350" algn="l">
              <a:lnSpc>
                <a:spcPct val="150000"/>
              </a:lnSpc>
              <a:buAutoNum type="arabicPeriod"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AI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让黑客攻击更为简单，安全防护需求将激增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514350" indent="-514350" algn="l">
              <a:lnSpc>
                <a:spcPct val="150000"/>
              </a:lnSpc>
              <a:buAutoNum type="arabicPeriod"/>
            </a:pPr>
            <a:endParaRPr lang="en-US" altLang="zh-CN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928275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意 义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毕 业 工 作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37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02" y="1484784"/>
            <a:ext cx="7790911" cy="11521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60" y="2741230"/>
            <a:ext cx="4575720" cy="36724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3068960"/>
            <a:ext cx="3930856" cy="1368152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 bwMode="auto">
          <a:xfrm>
            <a:off x="316140" y="3933056"/>
            <a:ext cx="1544960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188" y="4786673"/>
            <a:ext cx="27527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23303"/>
      </p:ext>
    </p:extLst>
  </p:cSld>
  <p:clrMapOvr>
    <a:masterClrMapping/>
  </p:clrMapOvr>
  <p:transition>
    <p:wipe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意 义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毕 业 工 作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38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47B9FF-1603-46C9-B7E0-E0D87E4A9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3" y="1412776"/>
            <a:ext cx="9144000" cy="494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61922"/>
      </p:ext>
    </p:extLst>
  </p:cSld>
  <p:clrMapOvr>
    <a:masterClrMapping/>
  </p:clrMapOvr>
  <p:transition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意 义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毕 业 工 作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39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F3647C-47A3-42D8-9714-EBF4071E9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6" y="980678"/>
            <a:ext cx="9159246" cy="55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60744"/>
      </p:ext>
    </p:extLst>
  </p:cSld>
  <p:clrMapOvr>
    <a:masterClrMapping/>
  </p:clrMapOvr>
  <p:transition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自 我 介 绍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9813" y="1484784"/>
            <a:ext cx="8554187" cy="4176042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			             			             	</a:t>
            </a:r>
          </a:p>
          <a:p>
            <a:pPr>
              <a:buFont typeface="Wingdings" pitchFamily="2" charset="2"/>
              <a:buNone/>
            </a:pP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4</a:t>
            </a:fld>
            <a:endParaRPr lang="en-US" altLang="zh-CN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DD3372-0427-4AD4-801D-07001DA60FB3}"/>
              </a:ext>
            </a:extLst>
          </p:cNvPr>
          <p:cNvSpPr/>
          <p:nvPr/>
        </p:nvSpPr>
        <p:spPr>
          <a:xfrm>
            <a:off x="4355976" y="3136612"/>
            <a:ext cx="5742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备注改为：学号姓名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893E99-58FE-4C75-AB01-8F86C1834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197174"/>
            <a:ext cx="4886325" cy="518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12630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意 义</a:t>
            </a:r>
            <a:r>
              <a:rPr lang="en-US" altLang="zh-CN" dirty="0">
                <a:solidFill>
                  <a:schemeClr val="bg1"/>
                </a:solidFill>
              </a:rPr>
              <a:t>-</a:t>
            </a:r>
            <a:r>
              <a:rPr lang="zh-CN" altLang="en-US" dirty="0">
                <a:solidFill>
                  <a:schemeClr val="bg1"/>
                </a:solidFill>
              </a:rPr>
              <a:t>毕 业 工 作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40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D8EFD2-1637-495F-A61D-A248DFA7D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6752"/>
            <a:ext cx="9144000" cy="537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7096"/>
      </p:ext>
    </p:extLst>
  </p:cSld>
  <p:clrMapOvr>
    <a:masterClrMapping/>
  </p:clrMapOvr>
  <p:transition>
    <p:wipe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说 明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333" y="1628800"/>
            <a:ext cx="8554187" cy="4176042"/>
          </a:xfrm>
        </p:spPr>
        <p:txBody>
          <a:bodyPr/>
          <a:lstStyle/>
          <a:p>
            <a:pPr>
              <a:lnSpc>
                <a:spcPct val="150000"/>
              </a:lnSpc>
              <a:buFont typeface="微软雅黑" panose="020B0503020204020204" pitchFamily="34" charset="-122"/>
              <a:buChar char="◎"/>
            </a:pPr>
            <a:r>
              <a:rPr lang="zh-CN" altLang="en-US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课程性质：</a:t>
            </a:r>
            <a:r>
              <a:rPr lang="zh-CN" altLang="en-US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必修</a:t>
            </a:r>
            <a:endParaRPr lang="en-US" altLang="zh-CN" b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微软雅黑" panose="020B0503020204020204" pitchFamily="34" charset="-122"/>
              <a:buChar char="◎"/>
            </a:pPr>
            <a:r>
              <a:rPr lang="zh-CN" altLang="en-US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课程学时：</a:t>
            </a:r>
            <a:r>
              <a:rPr lang="en-US" altLang="zh-CN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48</a:t>
            </a:r>
            <a:r>
              <a:rPr lang="zh-CN" altLang="en-US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（单双周）</a:t>
            </a:r>
            <a:endParaRPr lang="en-US" altLang="zh-CN" b="0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微软雅黑" panose="020B0503020204020204" pitchFamily="34" charset="-122"/>
              <a:buChar char="◎"/>
            </a:pPr>
            <a:r>
              <a:rPr lang="zh-CN" altLang="en-US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考查方式：</a:t>
            </a:r>
            <a:r>
              <a:rPr lang="zh-CN" altLang="en-US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考试</a:t>
            </a:r>
            <a:endParaRPr lang="en-US" altLang="zh-CN" b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微软雅黑" panose="020B0503020204020204" pitchFamily="34" charset="-122"/>
              <a:buChar char="◎"/>
            </a:pPr>
            <a:r>
              <a:rPr lang="zh-CN" altLang="en-US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成绩比例：</a:t>
            </a:r>
            <a:endParaRPr lang="en-US" altLang="zh-CN" b="0" dirty="0">
              <a:solidFill>
                <a:srgbClr val="00517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28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2800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总成绩</a:t>
            </a:r>
            <a:r>
              <a:rPr lang="en-US" altLang="zh-CN" sz="2800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=</a:t>
            </a:r>
            <a:r>
              <a:rPr lang="zh-CN" altLang="en-US" sz="2800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期末考试*</a:t>
            </a:r>
            <a:r>
              <a:rPr lang="en-US" altLang="zh-CN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70</a:t>
            </a:r>
            <a:r>
              <a:rPr lang="zh-CN" altLang="en-US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％</a:t>
            </a:r>
            <a:r>
              <a:rPr lang="en-US" altLang="zh-CN" sz="2800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800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平时成绩*</a:t>
            </a:r>
            <a:r>
              <a:rPr lang="en-US" altLang="zh-CN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％</a:t>
            </a:r>
            <a:endParaRPr lang="en-US" altLang="zh-CN" b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None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			             			             	</a:t>
            </a:r>
          </a:p>
          <a:p>
            <a:pPr>
              <a:buFont typeface="Wingdings" pitchFamily="2" charset="2"/>
              <a:buNone/>
            </a:pP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41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748036"/>
            <a:ext cx="3318033" cy="2589684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说 明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412776"/>
            <a:ext cx="8554187" cy="1656184"/>
          </a:xfrm>
        </p:spPr>
        <p:txBody>
          <a:bodyPr/>
          <a:lstStyle/>
          <a:p>
            <a:pPr>
              <a:lnSpc>
                <a:spcPct val="150000"/>
              </a:lnSpc>
              <a:buFont typeface="微软雅黑" panose="020B0503020204020204" pitchFamily="34" charset="-122"/>
              <a:buChar char="◎"/>
            </a:pPr>
            <a:r>
              <a:rPr lang="zh-CN" altLang="en-US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成绩比例：</a:t>
            </a:r>
            <a:endParaRPr lang="en-US" altLang="zh-CN" b="0" dirty="0">
              <a:solidFill>
                <a:srgbClr val="00517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2800" b="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2800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平时成绩</a:t>
            </a:r>
            <a:r>
              <a:rPr lang="en-US" altLang="zh-CN" sz="2800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=</a:t>
            </a:r>
            <a:r>
              <a:rPr lang="zh-CN" altLang="en-US" sz="2800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（堂测</a:t>
            </a:r>
            <a:r>
              <a:rPr lang="en-US" altLang="zh-CN" sz="2800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800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作业）的均值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			             			             	</a:t>
            </a:r>
          </a:p>
          <a:p>
            <a:pPr>
              <a:buFont typeface="Wingdings" pitchFamily="2" charset="2"/>
              <a:buNone/>
            </a:pP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42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18" y="3212976"/>
            <a:ext cx="8900369" cy="286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4018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本 课 程 对 学 生 的 要 求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A6F9-0AB3-4834-A97D-564574A99213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99792" y="1956842"/>
            <a:ext cx="5616624" cy="3384376"/>
          </a:xfrm>
          <a:prstGeom prst="rect">
            <a:avLst/>
          </a:prstGeom>
          <a:ln>
            <a:solidFill>
              <a:srgbClr val="048BC6"/>
            </a:solidFill>
          </a:ln>
        </p:spPr>
        <p:txBody>
          <a:bodyPr/>
          <a:lstStyle/>
          <a:p>
            <a:pPr marL="457200" lvl="0" indent="-457200" algn="l" rtl="0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Font typeface="微软雅黑" panose="020B0503020204020204" pitchFamily="34" charset="-122"/>
              <a:buChar char="◎"/>
            </a:pP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了解和掌握网络与信息安全的基本原理和相关技术</a:t>
            </a:r>
          </a:p>
          <a:p>
            <a:pPr marL="457200" lvl="0" indent="-457200" algn="l" rtl="0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Font typeface="微软雅黑" panose="020B0503020204020204" pitchFamily="34" charset="-122"/>
              <a:buChar char="◎"/>
            </a:pP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关注国内外最新研究成果和发展动态</a:t>
            </a:r>
          </a:p>
          <a:p>
            <a:pPr marL="457200" lvl="0" indent="-457200" algn="l" rtl="0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Font typeface="微软雅黑" panose="020B0503020204020204" pitchFamily="34" charset="-122"/>
              <a:buChar char="◎"/>
            </a:pP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具有网络与信息安全的理论基础和基本实践能力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43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72816"/>
            <a:ext cx="2466442" cy="3752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44876369"/>
      </p:ext>
    </p:extLst>
  </p:cSld>
  <p:clrMapOvr>
    <a:masterClrMapping/>
  </p:clrMapOvr>
  <p:transition>
    <p:wipe dir="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参考教材及文献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3DB3-2AED-4B8A-BF6D-31CFEFBF60D8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187624" y="1143802"/>
            <a:ext cx="1251432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kumimoji="1" sz="28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600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教 材</a:t>
            </a:r>
            <a:endParaRPr lang="en-US" altLang="zh-CN" sz="2600" b="0" dirty="0">
              <a:solidFill>
                <a:srgbClr val="00517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None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			             			             	</a:t>
            </a:r>
          </a:p>
          <a:p>
            <a:pPr>
              <a:buFont typeface="Wingdings" pitchFamily="2" charset="2"/>
              <a:buNone/>
            </a:pPr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44</a:t>
            </a:fld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016" y="1810009"/>
            <a:ext cx="3627383" cy="4544488"/>
          </a:xfrm>
          <a:prstGeom prst="rect">
            <a:avLst/>
          </a:prstGeom>
        </p:spPr>
      </p:pic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5423545" y="1180645"/>
            <a:ext cx="219734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kumimoji="1" sz="28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600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参 考 书 籍</a:t>
            </a:r>
            <a:endParaRPr lang="en-US" altLang="zh-CN" sz="2600" b="0" dirty="0">
              <a:solidFill>
                <a:srgbClr val="00517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None/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			             			             	</a:t>
            </a:r>
          </a:p>
          <a:p>
            <a:pPr>
              <a:buFont typeface="Wingdings" pitchFamily="2" charset="2"/>
              <a:buNone/>
            </a:pPr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F4A35B1-983B-4B16-8989-8123081A4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10" y="1794003"/>
            <a:ext cx="3440302" cy="477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53733"/>
      </p:ext>
    </p:extLst>
  </p:cSld>
  <p:clrMapOvr>
    <a:masterClrMapping/>
  </p:clrMapOvr>
  <p:transition>
    <p:wipe dir="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参考教材及文献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3DB3-2AED-4B8A-BF6D-31CFEFBF60D8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45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33736" y="892985"/>
            <a:ext cx="5877272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44979"/>
      </p:ext>
    </p:extLst>
  </p:cSld>
  <p:clrMapOvr>
    <a:masterClrMapping/>
  </p:clrMapOvr>
  <p:transition>
    <p:wipe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参考教材及文献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83DB3-2AED-4B8A-BF6D-31CFEFBF60D8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23928" y="1709519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4034" name="Picture 2" descr="C:\Documents and Settings\H\Application Data\Tencent\Users\34767271\QQ\WinTemp\RichOle\WFL_6[BGRX`AL2L7$H`OXV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822949"/>
            <a:ext cx="4719878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5" name="Picture 3" descr="C:\Documents and Settings\H\Application Data\Tencent\Users\34767271\QQ\WinTemp\RichOle\[GRU2SL9PNN2A]66Z5~PK%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801" y="2577142"/>
            <a:ext cx="4711821" cy="205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27655" y="1003844"/>
            <a:ext cx="2263549" cy="621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spcBef>
                <a:spcPct val="20000"/>
              </a:spcBef>
            </a:pPr>
            <a:r>
              <a:rPr lang="zh-CN" altLang="en-US" sz="260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数据库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8360" y="4853290"/>
            <a:ext cx="584775" cy="135968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60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网站</a:t>
            </a:r>
          </a:p>
        </p:txBody>
      </p:sp>
      <p:pic>
        <p:nvPicPr>
          <p:cNvPr id="44036" name="Picture 4" descr="C:\Documents and Settings\H\Application Data\Tencent\Users\34767271\QQ\WinTemp\RichOle\NP~C%J@H92RV{7EM8[(QS5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967704"/>
            <a:ext cx="1296144" cy="42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7" name="Picture 5" descr="C:\Documents and Settings\H\Application Data\Tencent\Users\34767271\QQ\WinTemp\RichOle\L3TI5`HO]L`H$LWJJYO[6ZP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386180"/>
            <a:ext cx="1296144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8" name="Picture 6" descr="C:\Documents and Settings\H\Application Data\Tencent\Users\34767271\QQ\WinTemp\RichOle\XKJ6Y)UK97R7N%(2EY80XJF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3" y="5362367"/>
            <a:ext cx="144016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9" name="Picture 7" descr="C:\Documents and Settings\H\Application Data\Tencent\Users\34767271\QQ\WinTemp\RichOle\`B5L%]DEIEDJCF3Z{W5MTSP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573" y="4967704"/>
            <a:ext cx="1404153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0" name="Picture 8" descr="C:\Documents and Settings\H\Application Data\Tencent\Users\34767271\QQ\WinTemp\RichOle\8IH10HP[NF87@Y}[9GAY3S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3" y="4967704"/>
            <a:ext cx="1368150" cy="46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1" name="Picture 9" descr="C:\Documents and Settings\H\Application Data\Tencent\Users\34767271\QQ\WinTemp\RichOle\(LAO}6S_@JN@S3L)5]8`~9D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4" y="5533134"/>
            <a:ext cx="1368150" cy="49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46</a:t>
            </a:fld>
            <a:endParaRPr lang="en-US" altLang="zh-CN"/>
          </a:p>
        </p:txBody>
      </p:sp>
      <p:sp>
        <p:nvSpPr>
          <p:cNvPr id="18" name="TextBox 8"/>
          <p:cNvSpPr txBox="1"/>
          <p:nvPr/>
        </p:nvSpPr>
        <p:spPr>
          <a:xfrm rot="16200000">
            <a:off x="5615992" y="4968273"/>
            <a:ext cx="584775" cy="135968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60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APP</a:t>
            </a:r>
            <a:endParaRPr lang="zh-CN" altLang="en-US" sz="2600" dirty="0">
              <a:solidFill>
                <a:srgbClr val="00517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0745" y="5238542"/>
            <a:ext cx="2673744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16409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教 学 内 容</a:t>
            </a:r>
          </a:p>
        </p:txBody>
      </p:sp>
      <p:grpSp>
        <p:nvGrpSpPr>
          <p:cNvPr id="8196" name="Group 4"/>
          <p:cNvGrpSpPr>
            <a:grpSpLocks/>
          </p:cNvGrpSpPr>
          <p:nvPr/>
        </p:nvGrpSpPr>
        <p:grpSpPr bwMode="auto">
          <a:xfrm>
            <a:off x="499109" y="1340768"/>
            <a:ext cx="725996" cy="665163"/>
            <a:chOff x="1110" y="2656"/>
            <a:chExt cx="1549" cy="1351"/>
          </a:xfrm>
        </p:grpSpPr>
        <p:sp>
          <p:nvSpPr>
            <p:cNvPr id="8197" name="AutoShape 5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98" name="AutoShape 6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99" name="AutoShape 7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200" name="Group 8"/>
          <p:cNvGrpSpPr>
            <a:grpSpLocks/>
          </p:cNvGrpSpPr>
          <p:nvPr/>
        </p:nvGrpSpPr>
        <p:grpSpPr bwMode="auto">
          <a:xfrm>
            <a:off x="499109" y="2204864"/>
            <a:ext cx="725996" cy="665163"/>
            <a:chOff x="3174" y="2656"/>
            <a:chExt cx="1549" cy="1351"/>
          </a:xfrm>
        </p:grpSpPr>
        <p:sp>
          <p:nvSpPr>
            <p:cNvPr id="8201" name="AutoShape 9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02" name="AutoShape 10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03" name="AutoShape 11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205" name="Text Box 13"/>
          <p:cNvSpPr txBox="1">
            <a:spLocks noChangeArrowheads="1"/>
          </p:cNvSpPr>
          <p:nvPr/>
        </p:nvSpPr>
        <p:spPr bwMode="auto">
          <a:xfrm>
            <a:off x="1337310" y="1416968"/>
            <a:ext cx="21237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sz="2000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kumimoji="0" lang="zh-CN" altLang="en-US" sz="2000" dirty="0">
                <a:latin typeface="微软雅黑" pitchFamily="34" charset="-122"/>
                <a:ea typeface="微软雅黑" pitchFamily="34" charset="-122"/>
              </a:rPr>
              <a:t>引言</a:t>
            </a:r>
          </a:p>
        </p:txBody>
      </p:sp>
      <p:sp>
        <p:nvSpPr>
          <p:cNvPr id="8206" name="Text Box 14"/>
          <p:cNvSpPr txBox="1">
            <a:spLocks noChangeArrowheads="1"/>
          </p:cNvSpPr>
          <p:nvPr/>
        </p:nvSpPr>
        <p:spPr bwMode="gray">
          <a:xfrm>
            <a:off x="705291" y="1439193"/>
            <a:ext cx="3195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1228789" y="2281064"/>
            <a:ext cx="291581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0" hangingPunct="0"/>
            <a:r>
              <a:rPr kumimoji="0" lang="zh-CN" altLang="en-US" sz="2000" dirty="0">
                <a:latin typeface="微软雅黑" pitchFamily="34" charset="-122"/>
                <a:ea typeface="微软雅黑" pitchFamily="34" charset="-122"/>
              </a:rPr>
              <a:t>对称加密和消息机密性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gray">
          <a:xfrm>
            <a:off x="705291" y="2303289"/>
            <a:ext cx="3195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</a:p>
        </p:txBody>
      </p:sp>
      <p:grpSp>
        <p:nvGrpSpPr>
          <p:cNvPr id="8210" name="Group 18"/>
          <p:cNvGrpSpPr>
            <a:grpSpLocks/>
          </p:cNvGrpSpPr>
          <p:nvPr/>
        </p:nvGrpSpPr>
        <p:grpSpPr bwMode="auto">
          <a:xfrm>
            <a:off x="499109" y="3068960"/>
            <a:ext cx="725996" cy="665163"/>
            <a:chOff x="1110" y="2656"/>
            <a:chExt cx="1549" cy="1351"/>
          </a:xfrm>
        </p:grpSpPr>
        <p:sp>
          <p:nvSpPr>
            <p:cNvPr id="8211" name="AutoShape 19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12" name="AutoShape 20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13" name="AutoShape 21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214" name="Group 22"/>
          <p:cNvGrpSpPr>
            <a:grpSpLocks/>
          </p:cNvGrpSpPr>
          <p:nvPr/>
        </p:nvGrpSpPr>
        <p:grpSpPr bwMode="auto">
          <a:xfrm>
            <a:off x="499109" y="4005064"/>
            <a:ext cx="725996" cy="665163"/>
            <a:chOff x="3174" y="2656"/>
            <a:chExt cx="1549" cy="1351"/>
          </a:xfrm>
        </p:grpSpPr>
        <p:sp>
          <p:nvSpPr>
            <p:cNvPr id="8215" name="AutoShape 23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16" name="AutoShape 24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17" name="AutoShape 25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1337309" y="3145160"/>
            <a:ext cx="25557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0" hangingPunct="0"/>
            <a:r>
              <a:rPr kumimoji="0" lang="zh-CN" altLang="en-US" sz="2000" dirty="0">
                <a:latin typeface="微软雅黑" pitchFamily="34" charset="-122"/>
                <a:ea typeface="微软雅黑" pitchFamily="34" charset="-122"/>
              </a:rPr>
              <a:t>公钥密码和消息认证</a:t>
            </a:r>
          </a:p>
        </p:txBody>
      </p:sp>
      <p:sp>
        <p:nvSpPr>
          <p:cNvPr id="8220" name="Text Box 28"/>
          <p:cNvSpPr txBox="1">
            <a:spLocks noChangeArrowheads="1"/>
          </p:cNvSpPr>
          <p:nvPr/>
        </p:nvSpPr>
        <p:spPr bwMode="gray">
          <a:xfrm>
            <a:off x="705291" y="3167385"/>
            <a:ext cx="3195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</a:p>
        </p:txBody>
      </p:sp>
      <p:sp>
        <p:nvSpPr>
          <p:cNvPr id="8222" name="Text Box 30"/>
          <p:cNvSpPr txBox="1">
            <a:spLocks noChangeArrowheads="1"/>
          </p:cNvSpPr>
          <p:nvPr/>
        </p:nvSpPr>
        <p:spPr bwMode="auto">
          <a:xfrm>
            <a:off x="1337309" y="4081264"/>
            <a:ext cx="248376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0" hangingPunct="0"/>
            <a:r>
              <a:rPr kumimoji="0" lang="zh-CN" altLang="en-US" sz="2000" dirty="0">
                <a:latin typeface="微软雅黑" pitchFamily="34" charset="-122"/>
                <a:ea typeface="微软雅黑" pitchFamily="34" charset="-122"/>
              </a:rPr>
              <a:t>密钥分配和用户认证</a:t>
            </a:r>
          </a:p>
        </p:txBody>
      </p:sp>
      <p:sp>
        <p:nvSpPr>
          <p:cNvPr id="8223" name="Text Box 31"/>
          <p:cNvSpPr txBox="1">
            <a:spLocks noChangeArrowheads="1"/>
          </p:cNvSpPr>
          <p:nvPr/>
        </p:nvSpPr>
        <p:spPr bwMode="gray">
          <a:xfrm>
            <a:off x="705291" y="4103489"/>
            <a:ext cx="3195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683D8-C9F1-46DD-B794-151C5C4C805F}" type="datetime2">
              <a:rPr lang="zh-CN" altLang="en-US" smtClean="0"/>
              <a:t>2025年2月20日</a:t>
            </a:fld>
            <a:endParaRPr lang="en-US" altLang="zh-CN"/>
          </a:p>
        </p:txBody>
      </p:sp>
      <p:grpSp>
        <p:nvGrpSpPr>
          <p:cNvPr id="42" name="Group 15"/>
          <p:cNvGrpSpPr>
            <a:grpSpLocks/>
          </p:cNvGrpSpPr>
          <p:nvPr/>
        </p:nvGrpSpPr>
        <p:grpSpPr bwMode="auto">
          <a:xfrm>
            <a:off x="556956" y="4996085"/>
            <a:ext cx="725996" cy="665163"/>
            <a:chOff x="3174" y="2656"/>
            <a:chExt cx="1549" cy="1351"/>
          </a:xfrm>
        </p:grpSpPr>
        <p:sp>
          <p:nvSpPr>
            <p:cNvPr id="43" name="AutoShape 16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AutoShape 17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AutoShape 18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6" name="Line 22"/>
          <p:cNvSpPr>
            <a:spLocks noChangeShapeType="1"/>
          </p:cNvSpPr>
          <p:nvPr/>
        </p:nvSpPr>
        <p:spPr bwMode="auto">
          <a:xfrm flipV="1">
            <a:off x="1108709" y="6383347"/>
            <a:ext cx="2784377" cy="14425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Text Box 24"/>
          <p:cNvSpPr txBox="1">
            <a:spLocks noChangeArrowheads="1"/>
          </p:cNvSpPr>
          <p:nvPr/>
        </p:nvSpPr>
        <p:spPr bwMode="gray">
          <a:xfrm>
            <a:off x="763138" y="5094510"/>
            <a:ext cx="3195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47</a:t>
            </a:fld>
            <a:endParaRPr lang="en-US" altLang="zh-CN"/>
          </a:p>
        </p:txBody>
      </p:sp>
      <p:sp>
        <p:nvSpPr>
          <p:cNvPr id="50" name="Line 22"/>
          <p:cNvSpPr>
            <a:spLocks noChangeShapeType="1"/>
          </p:cNvSpPr>
          <p:nvPr/>
        </p:nvSpPr>
        <p:spPr bwMode="auto">
          <a:xfrm flipV="1">
            <a:off x="1108707" y="2837617"/>
            <a:ext cx="2784377" cy="14425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Line 22"/>
          <p:cNvSpPr>
            <a:spLocks noChangeShapeType="1"/>
          </p:cNvSpPr>
          <p:nvPr/>
        </p:nvSpPr>
        <p:spPr bwMode="auto">
          <a:xfrm flipV="1">
            <a:off x="1108708" y="3689555"/>
            <a:ext cx="2784377" cy="14425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Line 22"/>
          <p:cNvSpPr>
            <a:spLocks noChangeShapeType="1"/>
          </p:cNvSpPr>
          <p:nvPr/>
        </p:nvSpPr>
        <p:spPr bwMode="auto">
          <a:xfrm flipV="1">
            <a:off x="1084773" y="1970340"/>
            <a:ext cx="2784377" cy="14425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4" name="Group 4"/>
          <p:cNvGrpSpPr>
            <a:grpSpLocks/>
          </p:cNvGrpSpPr>
          <p:nvPr/>
        </p:nvGrpSpPr>
        <p:grpSpPr bwMode="auto">
          <a:xfrm>
            <a:off x="548952" y="5816739"/>
            <a:ext cx="725996" cy="665163"/>
            <a:chOff x="1110" y="2656"/>
            <a:chExt cx="1549" cy="1351"/>
          </a:xfrm>
        </p:grpSpPr>
        <p:sp>
          <p:nvSpPr>
            <p:cNvPr id="55" name="AutoShape 5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AutoShape 6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AutoShape 7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8" name="Group 8"/>
          <p:cNvGrpSpPr>
            <a:grpSpLocks/>
          </p:cNvGrpSpPr>
          <p:nvPr/>
        </p:nvGrpSpPr>
        <p:grpSpPr bwMode="auto">
          <a:xfrm>
            <a:off x="4838600" y="1268760"/>
            <a:ext cx="725996" cy="665163"/>
            <a:chOff x="3174" y="2656"/>
            <a:chExt cx="1549" cy="1351"/>
          </a:xfrm>
        </p:grpSpPr>
        <p:sp>
          <p:nvSpPr>
            <p:cNvPr id="59" name="AutoShape 9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AutoShape 10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AutoShape 11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2" name="Text Box 14"/>
          <p:cNvSpPr txBox="1">
            <a:spLocks noChangeArrowheads="1"/>
          </p:cNvSpPr>
          <p:nvPr/>
        </p:nvSpPr>
        <p:spPr bwMode="gray">
          <a:xfrm>
            <a:off x="755134" y="5915164"/>
            <a:ext cx="3195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</a:t>
            </a:r>
          </a:p>
        </p:txBody>
      </p:sp>
      <p:sp>
        <p:nvSpPr>
          <p:cNvPr id="63" name="Text Box 16"/>
          <p:cNvSpPr txBox="1">
            <a:spLocks noChangeArrowheads="1"/>
          </p:cNvSpPr>
          <p:nvPr/>
        </p:nvSpPr>
        <p:spPr bwMode="auto">
          <a:xfrm>
            <a:off x="5292825" y="1391716"/>
            <a:ext cx="291581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zh-CN" altLang="en-US" sz="2000" dirty="0">
                <a:latin typeface="微软雅黑" pitchFamily="34" charset="-122"/>
                <a:ea typeface="微软雅黑" pitchFamily="34" charset="-122"/>
              </a:rPr>
              <a:t>无线网络安全</a:t>
            </a:r>
          </a:p>
        </p:txBody>
      </p:sp>
      <p:sp>
        <p:nvSpPr>
          <p:cNvPr id="64" name="Text Box 17"/>
          <p:cNvSpPr txBox="1">
            <a:spLocks noChangeArrowheads="1"/>
          </p:cNvSpPr>
          <p:nvPr/>
        </p:nvSpPr>
        <p:spPr bwMode="gray">
          <a:xfrm>
            <a:off x="5044782" y="1367185"/>
            <a:ext cx="3195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7</a:t>
            </a:r>
          </a:p>
        </p:txBody>
      </p:sp>
      <p:grpSp>
        <p:nvGrpSpPr>
          <p:cNvPr id="65" name="Group 18"/>
          <p:cNvGrpSpPr>
            <a:grpSpLocks/>
          </p:cNvGrpSpPr>
          <p:nvPr/>
        </p:nvGrpSpPr>
        <p:grpSpPr bwMode="auto">
          <a:xfrm>
            <a:off x="4838600" y="2132856"/>
            <a:ext cx="725996" cy="665163"/>
            <a:chOff x="1110" y="2656"/>
            <a:chExt cx="1549" cy="1351"/>
          </a:xfrm>
        </p:grpSpPr>
        <p:sp>
          <p:nvSpPr>
            <p:cNvPr id="66" name="AutoShape 19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" name="AutoShape 20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AutoShape 21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9" name="Group 22"/>
          <p:cNvGrpSpPr>
            <a:grpSpLocks/>
          </p:cNvGrpSpPr>
          <p:nvPr/>
        </p:nvGrpSpPr>
        <p:grpSpPr bwMode="auto">
          <a:xfrm>
            <a:off x="4838600" y="3068960"/>
            <a:ext cx="725996" cy="665163"/>
            <a:chOff x="3174" y="2656"/>
            <a:chExt cx="1549" cy="1351"/>
          </a:xfrm>
        </p:grpSpPr>
        <p:sp>
          <p:nvSpPr>
            <p:cNvPr id="70" name="AutoShape 23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" name="AutoShape 24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" name="AutoShape 25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3" name="Text Box 27"/>
          <p:cNvSpPr txBox="1">
            <a:spLocks noChangeArrowheads="1"/>
          </p:cNvSpPr>
          <p:nvPr/>
        </p:nvSpPr>
        <p:spPr bwMode="auto">
          <a:xfrm>
            <a:off x="5487609" y="2215642"/>
            <a:ext cx="25557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sz="2000" dirty="0">
                <a:latin typeface="微软雅黑" pitchFamily="34" charset="-122"/>
                <a:ea typeface="微软雅黑" pitchFamily="34" charset="-122"/>
              </a:rPr>
              <a:t>IP</a:t>
            </a:r>
            <a:r>
              <a:rPr kumimoji="0" lang="zh-CN" altLang="en-US" sz="2000" dirty="0">
                <a:latin typeface="微软雅黑" pitchFamily="34" charset="-122"/>
                <a:ea typeface="微软雅黑" pitchFamily="34" charset="-122"/>
              </a:rPr>
              <a:t>安全</a:t>
            </a:r>
          </a:p>
        </p:txBody>
      </p:sp>
      <p:sp>
        <p:nvSpPr>
          <p:cNvPr id="74" name="Text Box 28"/>
          <p:cNvSpPr txBox="1">
            <a:spLocks noChangeArrowheads="1"/>
          </p:cNvSpPr>
          <p:nvPr/>
        </p:nvSpPr>
        <p:spPr bwMode="gray">
          <a:xfrm>
            <a:off x="5044782" y="2231281"/>
            <a:ext cx="3195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</a:t>
            </a:r>
          </a:p>
        </p:txBody>
      </p:sp>
      <p:sp>
        <p:nvSpPr>
          <p:cNvPr id="75" name="Text Box 30"/>
          <p:cNvSpPr txBox="1">
            <a:spLocks noChangeArrowheads="1"/>
          </p:cNvSpPr>
          <p:nvPr/>
        </p:nvSpPr>
        <p:spPr bwMode="auto">
          <a:xfrm>
            <a:off x="6156176" y="3199580"/>
            <a:ext cx="248376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0" hangingPunct="0"/>
            <a:r>
              <a:rPr kumimoji="0" lang="zh-CN" altLang="en-US" sz="2000" dirty="0">
                <a:latin typeface="微软雅黑" pitchFamily="34" charset="-122"/>
                <a:ea typeface="微软雅黑" pitchFamily="34" charset="-122"/>
              </a:rPr>
              <a:t>恶意软件</a:t>
            </a:r>
          </a:p>
        </p:txBody>
      </p:sp>
      <p:sp>
        <p:nvSpPr>
          <p:cNvPr id="76" name="Text Box 31"/>
          <p:cNvSpPr txBox="1">
            <a:spLocks noChangeArrowheads="1"/>
          </p:cNvSpPr>
          <p:nvPr/>
        </p:nvSpPr>
        <p:spPr bwMode="gray">
          <a:xfrm>
            <a:off x="4906678" y="3215241"/>
            <a:ext cx="5809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9</a:t>
            </a:r>
          </a:p>
        </p:txBody>
      </p:sp>
      <p:grpSp>
        <p:nvGrpSpPr>
          <p:cNvPr id="77" name="Group 11"/>
          <p:cNvGrpSpPr>
            <a:grpSpLocks/>
          </p:cNvGrpSpPr>
          <p:nvPr/>
        </p:nvGrpSpPr>
        <p:grpSpPr bwMode="auto">
          <a:xfrm>
            <a:off x="4838600" y="4005064"/>
            <a:ext cx="725996" cy="665163"/>
            <a:chOff x="1110" y="2656"/>
            <a:chExt cx="1549" cy="1351"/>
          </a:xfrm>
        </p:grpSpPr>
        <p:sp>
          <p:nvSpPr>
            <p:cNvPr id="78" name="AutoShape 12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" name="AutoShape 13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AutoShape 14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1" name="Text Box 20"/>
          <p:cNvSpPr txBox="1">
            <a:spLocks noChangeArrowheads="1"/>
          </p:cNvSpPr>
          <p:nvPr/>
        </p:nvSpPr>
        <p:spPr bwMode="auto">
          <a:xfrm>
            <a:off x="5400600" y="4059005"/>
            <a:ext cx="248376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sz="2000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kumimoji="0" lang="zh-CN" altLang="en-US" sz="2000" dirty="0">
                <a:latin typeface="微软雅黑" pitchFamily="34" charset="-122"/>
                <a:ea typeface="微软雅黑" pitchFamily="34" charset="-122"/>
              </a:rPr>
              <a:t>入侵者</a:t>
            </a:r>
          </a:p>
        </p:txBody>
      </p:sp>
      <p:sp>
        <p:nvSpPr>
          <p:cNvPr id="82" name="Text Box 21"/>
          <p:cNvSpPr txBox="1">
            <a:spLocks noChangeArrowheads="1"/>
          </p:cNvSpPr>
          <p:nvPr/>
        </p:nvSpPr>
        <p:spPr bwMode="gray">
          <a:xfrm>
            <a:off x="4948307" y="4153313"/>
            <a:ext cx="5259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</a:p>
        </p:txBody>
      </p:sp>
      <p:grpSp>
        <p:nvGrpSpPr>
          <p:cNvPr id="83" name="Group 15"/>
          <p:cNvGrpSpPr>
            <a:grpSpLocks/>
          </p:cNvGrpSpPr>
          <p:nvPr/>
        </p:nvGrpSpPr>
        <p:grpSpPr bwMode="auto">
          <a:xfrm>
            <a:off x="4838600" y="4852069"/>
            <a:ext cx="725996" cy="665163"/>
            <a:chOff x="3174" y="2656"/>
            <a:chExt cx="1549" cy="1351"/>
          </a:xfrm>
        </p:grpSpPr>
        <p:sp>
          <p:nvSpPr>
            <p:cNvPr id="84" name="AutoShape 16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" name="AutoShape 17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" name="AutoShape 18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7" name="Line 22"/>
          <p:cNvSpPr>
            <a:spLocks noChangeShapeType="1"/>
          </p:cNvSpPr>
          <p:nvPr/>
        </p:nvSpPr>
        <p:spPr bwMode="auto">
          <a:xfrm flipV="1">
            <a:off x="5448200" y="5447243"/>
            <a:ext cx="2784377" cy="14425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Text Box 23"/>
          <p:cNvSpPr txBox="1">
            <a:spLocks noChangeArrowheads="1"/>
          </p:cNvSpPr>
          <p:nvPr/>
        </p:nvSpPr>
        <p:spPr bwMode="auto">
          <a:xfrm>
            <a:off x="5472608" y="4941168"/>
            <a:ext cx="241176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sz="2000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kumimoji="0" lang="zh-CN" altLang="en-US" sz="2000" dirty="0">
                <a:latin typeface="微软雅黑" pitchFamily="34" charset="-122"/>
                <a:ea typeface="微软雅黑" pitchFamily="34" charset="-122"/>
              </a:rPr>
              <a:t>防火墙</a:t>
            </a:r>
          </a:p>
        </p:txBody>
      </p:sp>
      <p:sp>
        <p:nvSpPr>
          <p:cNvPr id="89" name="Text Box 24"/>
          <p:cNvSpPr txBox="1">
            <a:spLocks noChangeArrowheads="1"/>
          </p:cNvSpPr>
          <p:nvPr/>
        </p:nvSpPr>
        <p:spPr bwMode="gray">
          <a:xfrm>
            <a:off x="4919193" y="4965678"/>
            <a:ext cx="5559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11</a:t>
            </a:r>
          </a:p>
        </p:txBody>
      </p:sp>
      <p:sp>
        <p:nvSpPr>
          <p:cNvPr id="90" name="Line 22"/>
          <p:cNvSpPr>
            <a:spLocks noChangeShapeType="1"/>
          </p:cNvSpPr>
          <p:nvPr/>
        </p:nvSpPr>
        <p:spPr bwMode="auto">
          <a:xfrm flipV="1">
            <a:off x="5448199" y="4657564"/>
            <a:ext cx="2784377" cy="14425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Line 22"/>
          <p:cNvSpPr>
            <a:spLocks noChangeShapeType="1"/>
          </p:cNvSpPr>
          <p:nvPr/>
        </p:nvSpPr>
        <p:spPr bwMode="auto">
          <a:xfrm flipV="1">
            <a:off x="5448198" y="1901513"/>
            <a:ext cx="2784377" cy="14425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" name="Line 22"/>
          <p:cNvSpPr>
            <a:spLocks noChangeShapeType="1"/>
          </p:cNvSpPr>
          <p:nvPr/>
        </p:nvSpPr>
        <p:spPr bwMode="auto">
          <a:xfrm flipV="1">
            <a:off x="5448199" y="2753451"/>
            <a:ext cx="2784377" cy="14425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Line 22"/>
          <p:cNvSpPr>
            <a:spLocks noChangeShapeType="1"/>
          </p:cNvSpPr>
          <p:nvPr/>
        </p:nvSpPr>
        <p:spPr bwMode="auto">
          <a:xfrm flipV="1">
            <a:off x="5448199" y="3718986"/>
            <a:ext cx="2784377" cy="14425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Line 22"/>
          <p:cNvSpPr>
            <a:spLocks noChangeShapeType="1"/>
          </p:cNvSpPr>
          <p:nvPr/>
        </p:nvSpPr>
        <p:spPr bwMode="auto">
          <a:xfrm flipV="1">
            <a:off x="1134616" y="6446311"/>
            <a:ext cx="2784377" cy="14425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Text Box 13"/>
          <p:cNvSpPr txBox="1">
            <a:spLocks noChangeArrowheads="1"/>
          </p:cNvSpPr>
          <p:nvPr/>
        </p:nvSpPr>
        <p:spPr bwMode="auto">
          <a:xfrm>
            <a:off x="1387152" y="5918821"/>
            <a:ext cx="21237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zh-CN" altLang="en-US" sz="2000" dirty="0">
                <a:latin typeface="微软雅黑" pitchFamily="34" charset="-122"/>
                <a:ea typeface="微软雅黑" pitchFamily="34" charset="-122"/>
              </a:rPr>
              <a:t>传输层安全</a:t>
            </a:r>
          </a:p>
        </p:txBody>
      </p:sp>
      <p:sp>
        <p:nvSpPr>
          <p:cNvPr id="96" name="Line 22"/>
          <p:cNvSpPr>
            <a:spLocks noChangeShapeType="1"/>
          </p:cNvSpPr>
          <p:nvPr/>
        </p:nvSpPr>
        <p:spPr bwMode="auto">
          <a:xfrm flipV="1">
            <a:off x="1006985" y="4725144"/>
            <a:ext cx="2784377" cy="14425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Line 22"/>
          <p:cNvSpPr>
            <a:spLocks noChangeShapeType="1"/>
          </p:cNvSpPr>
          <p:nvPr/>
        </p:nvSpPr>
        <p:spPr bwMode="auto">
          <a:xfrm flipV="1">
            <a:off x="922889" y="5693082"/>
            <a:ext cx="2784377" cy="14425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Text Box 13">
            <a:extLst>
              <a:ext uri="{FF2B5EF4-FFF2-40B4-BE49-F238E27FC236}">
                <a16:creationId xmlns:a16="http://schemas.microsoft.com/office/drawing/2014/main" id="{461D6278-3E7B-4E00-9910-E981A849E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3713" y="5101270"/>
            <a:ext cx="21237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zh-CN" altLang="en-US" sz="2000" dirty="0">
                <a:latin typeface="微软雅黑" pitchFamily="34" charset="-122"/>
                <a:ea typeface="微软雅黑" pitchFamily="34" charset="-122"/>
              </a:rPr>
              <a:t>网络访问控制</a:t>
            </a:r>
          </a:p>
        </p:txBody>
      </p:sp>
    </p:spTree>
    <p:extLst>
      <p:ext uri="{BB962C8B-B14F-4D97-AF65-F5344CB8AC3E}">
        <p14:creationId xmlns:p14="http://schemas.microsoft.com/office/powerpoint/2010/main" val="3723155413"/>
      </p:ext>
    </p:extLst>
  </p:cSld>
  <p:clrMapOvr>
    <a:masterClrMapping/>
  </p:clrMapOvr>
  <p:transition>
    <p:wipe dir="d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教 学 内 容</a:t>
            </a:r>
          </a:p>
        </p:txBody>
      </p:sp>
      <p:grpSp>
        <p:nvGrpSpPr>
          <p:cNvPr id="8196" name="Group 4"/>
          <p:cNvGrpSpPr>
            <a:grpSpLocks/>
          </p:cNvGrpSpPr>
          <p:nvPr/>
        </p:nvGrpSpPr>
        <p:grpSpPr bwMode="auto">
          <a:xfrm>
            <a:off x="499109" y="1340768"/>
            <a:ext cx="725996" cy="665163"/>
            <a:chOff x="1110" y="2656"/>
            <a:chExt cx="1549" cy="1351"/>
          </a:xfrm>
        </p:grpSpPr>
        <p:sp>
          <p:nvSpPr>
            <p:cNvPr id="8197" name="AutoShape 5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98" name="AutoShape 6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99" name="AutoShape 7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200" name="Group 8"/>
          <p:cNvGrpSpPr>
            <a:grpSpLocks/>
          </p:cNvGrpSpPr>
          <p:nvPr/>
        </p:nvGrpSpPr>
        <p:grpSpPr bwMode="auto">
          <a:xfrm>
            <a:off x="499109" y="2204864"/>
            <a:ext cx="725996" cy="665163"/>
            <a:chOff x="3174" y="2656"/>
            <a:chExt cx="1549" cy="1351"/>
          </a:xfrm>
        </p:grpSpPr>
        <p:sp>
          <p:nvSpPr>
            <p:cNvPr id="8201" name="AutoShape 9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02" name="AutoShape 10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03" name="AutoShape 11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205" name="Text Box 13"/>
          <p:cNvSpPr txBox="1">
            <a:spLocks noChangeArrowheads="1"/>
          </p:cNvSpPr>
          <p:nvPr/>
        </p:nvSpPr>
        <p:spPr bwMode="auto">
          <a:xfrm>
            <a:off x="1337310" y="1416968"/>
            <a:ext cx="21237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zh-CN" altLang="en-US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引言</a:t>
            </a:r>
          </a:p>
        </p:txBody>
      </p:sp>
      <p:sp>
        <p:nvSpPr>
          <p:cNvPr id="8206" name="Text Box 14"/>
          <p:cNvSpPr txBox="1">
            <a:spLocks noChangeArrowheads="1"/>
          </p:cNvSpPr>
          <p:nvPr/>
        </p:nvSpPr>
        <p:spPr bwMode="gray">
          <a:xfrm>
            <a:off x="705291" y="1439193"/>
            <a:ext cx="3195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1228789" y="2281064"/>
            <a:ext cx="291581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0" hangingPunct="0"/>
            <a:r>
              <a:rPr kumimoji="0" lang="zh-CN" altLang="en-US" sz="2000" dirty="0">
                <a:latin typeface="微软雅黑" pitchFamily="34" charset="-122"/>
                <a:ea typeface="微软雅黑" pitchFamily="34" charset="-122"/>
              </a:rPr>
              <a:t>对称加密和消息机密性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gray">
          <a:xfrm>
            <a:off x="705291" y="2303289"/>
            <a:ext cx="3195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</a:p>
        </p:txBody>
      </p:sp>
      <p:grpSp>
        <p:nvGrpSpPr>
          <p:cNvPr id="8210" name="Group 18"/>
          <p:cNvGrpSpPr>
            <a:grpSpLocks/>
          </p:cNvGrpSpPr>
          <p:nvPr/>
        </p:nvGrpSpPr>
        <p:grpSpPr bwMode="auto">
          <a:xfrm>
            <a:off x="499109" y="3068960"/>
            <a:ext cx="725996" cy="665163"/>
            <a:chOff x="1110" y="2656"/>
            <a:chExt cx="1549" cy="1351"/>
          </a:xfrm>
        </p:grpSpPr>
        <p:sp>
          <p:nvSpPr>
            <p:cNvPr id="8211" name="AutoShape 19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12" name="AutoShape 20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13" name="AutoShape 21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214" name="Group 22"/>
          <p:cNvGrpSpPr>
            <a:grpSpLocks/>
          </p:cNvGrpSpPr>
          <p:nvPr/>
        </p:nvGrpSpPr>
        <p:grpSpPr bwMode="auto">
          <a:xfrm>
            <a:off x="499109" y="4005064"/>
            <a:ext cx="725996" cy="665163"/>
            <a:chOff x="3174" y="2656"/>
            <a:chExt cx="1549" cy="1351"/>
          </a:xfrm>
        </p:grpSpPr>
        <p:sp>
          <p:nvSpPr>
            <p:cNvPr id="8215" name="AutoShape 23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16" name="AutoShape 24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17" name="AutoShape 25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219" name="Text Box 27"/>
          <p:cNvSpPr txBox="1">
            <a:spLocks noChangeArrowheads="1"/>
          </p:cNvSpPr>
          <p:nvPr/>
        </p:nvSpPr>
        <p:spPr bwMode="auto">
          <a:xfrm>
            <a:off x="1337309" y="3145160"/>
            <a:ext cx="25557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0" hangingPunct="0"/>
            <a:r>
              <a:rPr kumimoji="0" lang="zh-CN" altLang="en-US" sz="2000" dirty="0">
                <a:latin typeface="微软雅黑" pitchFamily="34" charset="-122"/>
                <a:ea typeface="微软雅黑" pitchFamily="34" charset="-122"/>
              </a:rPr>
              <a:t>公钥密码和消息认证</a:t>
            </a:r>
          </a:p>
        </p:txBody>
      </p:sp>
      <p:sp>
        <p:nvSpPr>
          <p:cNvPr id="8220" name="Text Box 28"/>
          <p:cNvSpPr txBox="1">
            <a:spLocks noChangeArrowheads="1"/>
          </p:cNvSpPr>
          <p:nvPr/>
        </p:nvSpPr>
        <p:spPr bwMode="gray">
          <a:xfrm>
            <a:off x="705291" y="3167385"/>
            <a:ext cx="3195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</a:p>
        </p:txBody>
      </p:sp>
      <p:sp>
        <p:nvSpPr>
          <p:cNvPr id="8222" name="Text Box 30"/>
          <p:cNvSpPr txBox="1">
            <a:spLocks noChangeArrowheads="1"/>
          </p:cNvSpPr>
          <p:nvPr/>
        </p:nvSpPr>
        <p:spPr bwMode="auto">
          <a:xfrm>
            <a:off x="1337309" y="4081264"/>
            <a:ext cx="248376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0" hangingPunct="0"/>
            <a:r>
              <a:rPr kumimoji="0" lang="zh-CN" altLang="en-US" sz="2000" dirty="0">
                <a:latin typeface="微软雅黑" pitchFamily="34" charset="-122"/>
                <a:ea typeface="微软雅黑" pitchFamily="34" charset="-122"/>
              </a:rPr>
              <a:t>密钥分配和用户认证</a:t>
            </a:r>
          </a:p>
        </p:txBody>
      </p:sp>
      <p:sp>
        <p:nvSpPr>
          <p:cNvPr id="8223" name="Text Box 31"/>
          <p:cNvSpPr txBox="1">
            <a:spLocks noChangeArrowheads="1"/>
          </p:cNvSpPr>
          <p:nvPr/>
        </p:nvSpPr>
        <p:spPr bwMode="gray">
          <a:xfrm>
            <a:off x="705291" y="4103489"/>
            <a:ext cx="3195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sz="20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4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683D8-C9F1-46DD-B794-151C5C4C805F}" type="datetime2">
              <a:rPr lang="zh-CN" altLang="en-US" smtClean="0"/>
              <a:t>2025年2月20日</a:t>
            </a:fld>
            <a:endParaRPr lang="en-US" altLang="zh-CN"/>
          </a:p>
        </p:txBody>
      </p:sp>
      <p:grpSp>
        <p:nvGrpSpPr>
          <p:cNvPr id="42" name="Group 15"/>
          <p:cNvGrpSpPr>
            <a:grpSpLocks/>
          </p:cNvGrpSpPr>
          <p:nvPr/>
        </p:nvGrpSpPr>
        <p:grpSpPr bwMode="auto">
          <a:xfrm>
            <a:off x="556956" y="4996085"/>
            <a:ext cx="725996" cy="665163"/>
            <a:chOff x="3174" y="2656"/>
            <a:chExt cx="1549" cy="1351"/>
          </a:xfrm>
        </p:grpSpPr>
        <p:sp>
          <p:nvSpPr>
            <p:cNvPr id="43" name="AutoShape 16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AutoShape 17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AutoShape 18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6" name="Line 22"/>
          <p:cNvSpPr>
            <a:spLocks noChangeShapeType="1"/>
          </p:cNvSpPr>
          <p:nvPr/>
        </p:nvSpPr>
        <p:spPr bwMode="auto">
          <a:xfrm flipV="1">
            <a:off x="1108709" y="6383347"/>
            <a:ext cx="2784377" cy="14425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Text Box 24"/>
          <p:cNvSpPr txBox="1">
            <a:spLocks noChangeArrowheads="1"/>
          </p:cNvSpPr>
          <p:nvPr/>
        </p:nvSpPr>
        <p:spPr bwMode="gray">
          <a:xfrm>
            <a:off x="763138" y="5094510"/>
            <a:ext cx="3195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5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48</a:t>
            </a:fld>
            <a:endParaRPr lang="en-US" altLang="zh-CN"/>
          </a:p>
        </p:txBody>
      </p:sp>
      <p:sp>
        <p:nvSpPr>
          <p:cNvPr id="50" name="Line 22"/>
          <p:cNvSpPr>
            <a:spLocks noChangeShapeType="1"/>
          </p:cNvSpPr>
          <p:nvPr/>
        </p:nvSpPr>
        <p:spPr bwMode="auto">
          <a:xfrm flipV="1">
            <a:off x="1108707" y="2837617"/>
            <a:ext cx="2784377" cy="14425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Line 22"/>
          <p:cNvSpPr>
            <a:spLocks noChangeShapeType="1"/>
          </p:cNvSpPr>
          <p:nvPr/>
        </p:nvSpPr>
        <p:spPr bwMode="auto">
          <a:xfrm flipV="1">
            <a:off x="1108708" y="3689555"/>
            <a:ext cx="2784377" cy="14425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Line 22"/>
          <p:cNvSpPr>
            <a:spLocks noChangeShapeType="1"/>
          </p:cNvSpPr>
          <p:nvPr/>
        </p:nvSpPr>
        <p:spPr bwMode="auto">
          <a:xfrm flipV="1">
            <a:off x="1084773" y="1970340"/>
            <a:ext cx="2784377" cy="14425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4" name="Group 4"/>
          <p:cNvGrpSpPr>
            <a:grpSpLocks/>
          </p:cNvGrpSpPr>
          <p:nvPr/>
        </p:nvGrpSpPr>
        <p:grpSpPr bwMode="auto">
          <a:xfrm>
            <a:off x="548952" y="5816739"/>
            <a:ext cx="725996" cy="665163"/>
            <a:chOff x="1110" y="2656"/>
            <a:chExt cx="1549" cy="1351"/>
          </a:xfrm>
        </p:grpSpPr>
        <p:sp>
          <p:nvSpPr>
            <p:cNvPr id="55" name="AutoShape 5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6" name="AutoShape 6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AutoShape 7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8" name="Group 8"/>
          <p:cNvGrpSpPr>
            <a:grpSpLocks/>
          </p:cNvGrpSpPr>
          <p:nvPr/>
        </p:nvGrpSpPr>
        <p:grpSpPr bwMode="auto">
          <a:xfrm>
            <a:off x="4838600" y="1268760"/>
            <a:ext cx="725996" cy="665163"/>
            <a:chOff x="3174" y="2656"/>
            <a:chExt cx="1549" cy="1351"/>
          </a:xfrm>
        </p:grpSpPr>
        <p:sp>
          <p:nvSpPr>
            <p:cNvPr id="59" name="AutoShape 9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AutoShape 10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AutoShape 11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2" name="Text Box 14"/>
          <p:cNvSpPr txBox="1">
            <a:spLocks noChangeArrowheads="1"/>
          </p:cNvSpPr>
          <p:nvPr/>
        </p:nvSpPr>
        <p:spPr bwMode="gray">
          <a:xfrm>
            <a:off x="755134" y="5915164"/>
            <a:ext cx="3195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6</a:t>
            </a:r>
          </a:p>
        </p:txBody>
      </p:sp>
      <p:sp>
        <p:nvSpPr>
          <p:cNvPr id="63" name="Text Box 16"/>
          <p:cNvSpPr txBox="1">
            <a:spLocks noChangeArrowheads="1"/>
          </p:cNvSpPr>
          <p:nvPr/>
        </p:nvSpPr>
        <p:spPr bwMode="auto">
          <a:xfrm>
            <a:off x="5292825" y="1391716"/>
            <a:ext cx="291581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zh-CN" altLang="en-US" sz="2000" dirty="0">
                <a:latin typeface="微软雅黑" pitchFamily="34" charset="-122"/>
                <a:ea typeface="微软雅黑" pitchFamily="34" charset="-122"/>
              </a:rPr>
              <a:t>无线网络安全</a:t>
            </a:r>
          </a:p>
        </p:txBody>
      </p:sp>
      <p:sp>
        <p:nvSpPr>
          <p:cNvPr id="64" name="Text Box 17"/>
          <p:cNvSpPr txBox="1">
            <a:spLocks noChangeArrowheads="1"/>
          </p:cNvSpPr>
          <p:nvPr/>
        </p:nvSpPr>
        <p:spPr bwMode="gray">
          <a:xfrm>
            <a:off x="5044782" y="1367185"/>
            <a:ext cx="3195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7</a:t>
            </a:r>
          </a:p>
        </p:txBody>
      </p:sp>
      <p:grpSp>
        <p:nvGrpSpPr>
          <p:cNvPr id="65" name="Group 18"/>
          <p:cNvGrpSpPr>
            <a:grpSpLocks/>
          </p:cNvGrpSpPr>
          <p:nvPr/>
        </p:nvGrpSpPr>
        <p:grpSpPr bwMode="auto">
          <a:xfrm>
            <a:off x="4838600" y="2132856"/>
            <a:ext cx="725996" cy="665163"/>
            <a:chOff x="1110" y="2656"/>
            <a:chExt cx="1549" cy="1351"/>
          </a:xfrm>
        </p:grpSpPr>
        <p:sp>
          <p:nvSpPr>
            <p:cNvPr id="66" name="AutoShape 19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" name="AutoShape 20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AutoShape 21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9" name="Group 22"/>
          <p:cNvGrpSpPr>
            <a:grpSpLocks/>
          </p:cNvGrpSpPr>
          <p:nvPr/>
        </p:nvGrpSpPr>
        <p:grpSpPr bwMode="auto">
          <a:xfrm>
            <a:off x="4838600" y="3068960"/>
            <a:ext cx="725996" cy="665163"/>
            <a:chOff x="3174" y="2656"/>
            <a:chExt cx="1549" cy="1351"/>
          </a:xfrm>
        </p:grpSpPr>
        <p:sp>
          <p:nvSpPr>
            <p:cNvPr id="70" name="AutoShape 23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" name="AutoShape 24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" name="AutoShape 25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3" name="Text Box 27"/>
          <p:cNvSpPr txBox="1">
            <a:spLocks noChangeArrowheads="1"/>
          </p:cNvSpPr>
          <p:nvPr/>
        </p:nvSpPr>
        <p:spPr bwMode="auto">
          <a:xfrm>
            <a:off x="5487609" y="2215642"/>
            <a:ext cx="255577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sz="2000" dirty="0">
                <a:latin typeface="微软雅黑" pitchFamily="34" charset="-122"/>
                <a:ea typeface="微软雅黑" pitchFamily="34" charset="-122"/>
              </a:rPr>
              <a:t>IP</a:t>
            </a:r>
            <a:r>
              <a:rPr kumimoji="0" lang="zh-CN" altLang="en-US" sz="2000" dirty="0">
                <a:latin typeface="微软雅黑" pitchFamily="34" charset="-122"/>
                <a:ea typeface="微软雅黑" pitchFamily="34" charset="-122"/>
              </a:rPr>
              <a:t>安全</a:t>
            </a:r>
          </a:p>
        </p:txBody>
      </p:sp>
      <p:sp>
        <p:nvSpPr>
          <p:cNvPr id="74" name="Text Box 28"/>
          <p:cNvSpPr txBox="1">
            <a:spLocks noChangeArrowheads="1"/>
          </p:cNvSpPr>
          <p:nvPr/>
        </p:nvSpPr>
        <p:spPr bwMode="gray">
          <a:xfrm>
            <a:off x="5044782" y="2231281"/>
            <a:ext cx="3195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8</a:t>
            </a:r>
          </a:p>
        </p:txBody>
      </p:sp>
      <p:sp>
        <p:nvSpPr>
          <p:cNvPr id="75" name="Text Box 30"/>
          <p:cNvSpPr txBox="1">
            <a:spLocks noChangeArrowheads="1"/>
          </p:cNvSpPr>
          <p:nvPr/>
        </p:nvSpPr>
        <p:spPr bwMode="auto">
          <a:xfrm>
            <a:off x="6156176" y="3199580"/>
            <a:ext cx="248376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0" hangingPunct="0"/>
            <a:r>
              <a:rPr kumimoji="0" lang="zh-CN" altLang="en-US" sz="2000" dirty="0">
                <a:latin typeface="微软雅黑" pitchFamily="34" charset="-122"/>
                <a:ea typeface="微软雅黑" pitchFamily="34" charset="-122"/>
              </a:rPr>
              <a:t>恶意软件</a:t>
            </a:r>
          </a:p>
        </p:txBody>
      </p:sp>
      <p:sp>
        <p:nvSpPr>
          <p:cNvPr id="76" name="Text Box 31"/>
          <p:cNvSpPr txBox="1">
            <a:spLocks noChangeArrowheads="1"/>
          </p:cNvSpPr>
          <p:nvPr/>
        </p:nvSpPr>
        <p:spPr bwMode="gray">
          <a:xfrm>
            <a:off x="4906678" y="3215241"/>
            <a:ext cx="5809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9</a:t>
            </a:r>
          </a:p>
        </p:txBody>
      </p:sp>
      <p:grpSp>
        <p:nvGrpSpPr>
          <p:cNvPr id="77" name="Group 11"/>
          <p:cNvGrpSpPr>
            <a:grpSpLocks/>
          </p:cNvGrpSpPr>
          <p:nvPr/>
        </p:nvGrpSpPr>
        <p:grpSpPr bwMode="auto">
          <a:xfrm>
            <a:off x="4838600" y="4005064"/>
            <a:ext cx="725996" cy="665163"/>
            <a:chOff x="1110" y="2656"/>
            <a:chExt cx="1549" cy="1351"/>
          </a:xfrm>
        </p:grpSpPr>
        <p:sp>
          <p:nvSpPr>
            <p:cNvPr id="78" name="AutoShape 12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" name="AutoShape 13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AutoShape 14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1" name="Text Box 20"/>
          <p:cNvSpPr txBox="1">
            <a:spLocks noChangeArrowheads="1"/>
          </p:cNvSpPr>
          <p:nvPr/>
        </p:nvSpPr>
        <p:spPr bwMode="auto">
          <a:xfrm>
            <a:off x="5400600" y="4059005"/>
            <a:ext cx="248376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sz="2000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kumimoji="0" lang="zh-CN" altLang="en-US" sz="2000" dirty="0">
                <a:latin typeface="微软雅黑" pitchFamily="34" charset="-122"/>
                <a:ea typeface="微软雅黑" pitchFamily="34" charset="-122"/>
              </a:rPr>
              <a:t>入侵者</a:t>
            </a:r>
          </a:p>
        </p:txBody>
      </p:sp>
      <p:sp>
        <p:nvSpPr>
          <p:cNvPr id="82" name="Text Box 21"/>
          <p:cNvSpPr txBox="1">
            <a:spLocks noChangeArrowheads="1"/>
          </p:cNvSpPr>
          <p:nvPr/>
        </p:nvSpPr>
        <p:spPr bwMode="gray">
          <a:xfrm>
            <a:off x="4948307" y="4153313"/>
            <a:ext cx="5259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10</a:t>
            </a:r>
          </a:p>
        </p:txBody>
      </p:sp>
      <p:grpSp>
        <p:nvGrpSpPr>
          <p:cNvPr id="83" name="Group 15"/>
          <p:cNvGrpSpPr>
            <a:grpSpLocks/>
          </p:cNvGrpSpPr>
          <p:nvPr/>
        </p:nvGrpSpPr>
        <p:grpSpPr bwMode="auto">
          <a:xfrm>
            <a:off x="4838600" y="4852069"/>
            <a:ext cx="725996" cy="665163"/>
            <a:chOff x="3174" y="2656"/>
            <a:chExt cx="1549" cy="1351"/>
          </a:xfrm>
        </p:grpSpPr>
        <p:sp>
          <p:nvSpPr>
            <p:cNvPr id="84" name="AutoShape 16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5" name="AutoShape 17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499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" name="AutoShape 18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7" name="Line 22"/>
          <p:cNvSpPr>
            <a:spLocks noChangeShapeType="1"/>
          </p:cNvSpPr>
          <p:nvPr/>
        </p:nvSpPr>
        <p:spPr bwMode="auto">
          <a:xfrm flipV="1">
            <a:off x="5448200" y="5447243"/>
            <a:ext cx="2784377" cy="14425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Text Box 23"/>
          <p:cNvSpPr txBox="1">
            <a:spLocks noChangeArrowheads="1"/>
          </p:cNvSpPr>
          <p:nvPr/>
        </p:nvSpPr>
        <p:spPr bwMode="auto">
          <a:xfrm>
            <a:off x="5472608" y="4941168"/>
            <a:ext cx="241176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sz="2000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kumimoji="0" lang="zh-CN" altLang="en-US" sz="2000" dirty="0">
                <a:latin typeface="微软雅黑" pitchFamily="34" charset="-122"/>
                <a:ea typeface="微软雅黑" pitchFamily="34" charset="-122"/>
              </a:rPr>
              <a:t>防火墙</a:t>
            </a:r>
          </a:p>
        </p:txBody>
      </p:sp>
      <p:sp>
        <p:nvSpPr>
          <p:cNvPr id="89" name="Text Box 24"/>
          <p:cNvSpPr txBox="1">
            <a:spLocks noChangeArrowheads="1"/>
          </p:cNvSpPr>
          <p:nvPr/>
        </p:nvSpPr>
        <p:spPr bwMode="gray">
          <a:xfrm>
            <a:off x="4919193" y="4965678"/>
            <a:ext cx="55590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11</a:t>
            </a:r>
          </a:p>
        </p:txBody>
      </p:sp>
      <p:sp>
        <p:nvSpPr>
          <p:cNvPr id="90" name="Line 22"/>
          <p:cNvSpPr>
            <a:spLocks noChangeShapeType="1"/>
          </p:cNvSpPr>
          <p:nvPr/>
        </p:nvSpPr>
        <p:spPr bwMode="auto">
          <a:xfrm flipV="1">
            <a:off x="5448199" y="4657564"/>
            <a:ext cx="2784377" cy="14425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Line 22"/>
          <p:cNvSpPr>
            <a:spLocks noChangeShapeType="1"/>
          </p:cNvSpPr>
          <p:nvPr/>
        </p:nvSpPr>
        <p:spPr bwMode="auto">
          <a:xfrm flipV="1">
            <a:off x="5448198" y="1901513"/>
            <a:ext cx="2784377" cy="14425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" name="Line 22"/>
          <p:cNvSpPr>
            <a:spLocks noChangeShapeType="1"/>
          </p:cNvSpPr>
          <p:nvPr/>
        </p:nvSpPr>
        <p:spPr bwMode="auto">
          <a:xfrm flipV="1">
            <a:off x="5448199" y="2753451"/>
            <a:ext cx="2784377" cy="14425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Line 22"/>
          <p:cNvSpPr>
            <a:spLocks noChangeShapeType="1"/>
          </p:cNvSpPr>
          <p:nvPr/>
        </p:nvSpPr>
        <p:spPr bwMode="auto">
          <a:xfrm flipV="1">
            <a:off x="5448199" y="3718986"/>
            <a:ext cx="2784377" cy="14425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Line 22"/>
          <p:cNvSpPr>
            <a:spLocks noChangeShapeType="1"/>
          </p:cNvSpPr>
          <p:nvPr/>
        </p:nvSpPr>
        <p:spPr bwMode="auto">
          <a:xfrm flipV="1">
            <a:off x="1134616" y="6446311"/>
            <a:ext cx="2784377" cy="14425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Text Box 13"/>
          <p:cNvSpPr txBox="1">
            <a:spLocks noChangeArrowheads="1"/>
          </p:cNvSpPr>
          <p:nvPr/>
        </p:nvSpPr>
        <p:spPr bwMode="auto">
          <a:xfrm>
            <a:off x="1387152" y="5918821"/>
            <a:ext cx="21237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zh-CN" altLang="en-US" sz="2000" dirty="0">
                <a:latin typeface="微软雅黑" pitchFamily="34" charset="-122"/>
                <a:ea typeface="微软雅黑" pitchFamily="34" charset="-122"/>
              </a:rPr>
              <a:t>传输层安全</a:t>
            </a:r>
          </a:p>
        </p:txBody>
      </p:sp>
      <p:sp>
        <p:nvSpPr>
          <p:cNvPr id="96" name="Line 22"/>
          <p:cNvSpPr>
            <a:spLocks noChangeShapeType="1"/>
          </p:cNvSpPr>
          <p:nvPr/>
        </p:nvSpPr>
        <p:spPr bwMode="auto">
          <a:xfrm flipV="1">
            <a:off x="1006985" y="4725144"/>
            <a:ext cx="2784377" cy="14425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Line 22"/>
          <p:cNvSpPr>
            <a:spLocks noChangeShapeType="1"/>
          </p:cNvSpPr>
          <p:nvPr/>
        </p:nvSpPr>
        <p:spPr bwMode="auto">
          <a:xfrm flipV="1">
            <a:off x="922889" y="5693082"/>
            <a:ext cx="2784377" cy="14425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Text Box 13">
            <a:extLst>
              <a:ext uri="{FF2B5EF4-FFF2-40B4-BE49-F238E27FC236}">
                <a16:creationId xmlns:a16="http://schemas.microsoft.com/office/drawing/2014/main" id="{461D6278-3E7B-4E00-9910-E981A849E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3713" y="5101270"/>
            <a:ext cx="21237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0" lang="zh-CN" altLang="en-US" sz="2000" dirty="0">
                <a:latin typeface="微软雅黑" pitchFamily="34" charset="-122"/>
                <a:ea typeface="微软雅黑" pitchFamily="34" charset="-122"/>
              </a:rPr>
              <a:t>网络访问控制</a:t>
            </a:r>
          </a:p>
        </p:txBody>
      </p:sp>
    </p:spTree>
    <p:extLst>
      <p:ext uri="{BB962C8B-B14F-4D97-AF65-F5344CB8AC3E}">
        <p14:creationId xmlns:p14="http://schemas.microsoft.com/office/powerpoint/2010/main" val="788318737"/>
      </p:ext>
    </p:extLst>
  </p:cSld>
  <p:clrMapOvr>
    <a:masterClrMapping/>
  </p:clrMapOvr>
  <p:transition>
    <p:wipe dir="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6" descr="E:\工作文档\培训\学员资料\学员资料\参考资料\按钮素材\圆形文本框\透明文本框\透明蓝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2279" y="2449456"/>
            <a:ext cx="1398154" cy="1371909"/>
          </a:xfrm>
          <a:prstGeom prst="rect">
            <a:avLst/>
          </a:prstGeom>
          <a:noFill/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263A6-0413-43D2-926C-9E28BE9F38F7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27384"/>
            <a:ext cx="7921625" cy="1008062"/>
          </a:xfrm>
        </p:spPr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     第一章 引言</a:t>
            </a:r>
          </a:p>
        </p:txBody>
      </p:sp>
      <p:sp>
        <p:nvSpPr>
          <p:cNvPr id="11296" name="Text Box 32"/>
          <p:cNvSpPr txBox="1">
            <a:spLocks noChangeArrowheads="1"/>
          </p:cNvSpPr>
          <p:nvPr/>
        </p:nvSpPr>
        <p:spPr bwMode="auto">
          <a:xfrm>
            <a:off x="611188" y="373063"/>
            <a:ext cx="720725" cy="8239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altLang="zh-CN" sz="4800" b="1">
                <a:solidFill>
                  <a:schemeClr val="bg1"/>
                </a:solidFill>
                <a:latin typeface="Arial Black" pitchFamily="34" charset="0"/>
              </a:rPr>
              <a:t>1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F4C7-6BA9-47AB-AC85-63C69617069F}" type="slidenum">
              <a:rPr lang="en-US" altLang="zh-CN" smtClean="0"/>
              <a:pPr/>
              <a:t>49</a:t>
            </a:fld>
            <a:endParaRPr lang="en-US" altLang="zh-CN"/>
          </a:p>
        </p:txBody>
      </p:sp>
      <p:cxnSp>
        <p:nvCxnSpPr>
          <p:cNvPr id="55" name="直接连接符 54"/>
          <p:cNvCxnSpPr/>
          <p:nvPr/>
        </p:nvCxnSpPr>
        <p:spPr>
          <a:xfrm rot="5400000" flipH="1" flipV="1">
            <a:off x="2221881" y="1596029"/>
            <a:ext cx="947582" cy="756247"/>
          </a:xfrm>
          <a:prstGeom prst="line">
            <a:avLst/>
          </a:prstGeom>
          <a:ln>
            <a:solidFill>
              <a:srgbClr val="899B9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85" idx="1"/>
          </p:cNvCxnSpPr>
          <p:nvPr/>
        </p:nvCxnSpPr>
        <p:spPr>
          <a:xfrm>
            <a:off x="2533729" y="3281023"/>
            <a:ext cx="1238770" cy="4679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92" idx="1"/>
          </p:cNvCxnSpPr>
          <p:nvPr/>
        </p:nvCxnSpPr>
        <p:spPr>
          <a:xfrm>
            <a:off x="2347556" y="3687712"/>
            <a:ext cx="984438" cy="1234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8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63688" y="2726032"/>
            <a:ext cx="589334" cy="584060"/>
          </a:xfrm>
          <a:prstGeom prst="rect">
            <a:avLst/>
          </a:prstGeom>
          <a:noFill/>
        </p:spPr>
      </p:pic>
      <p:grpSp>
        <p:nvGrpSpPr>
          <p:cNvPr id="59" name="组合 83"/>
          <p:cNvGrpSpPr/>
          <p:nvPr/>
        </p:nvGrpSpPr>
        <p:grpSpPr>
          <a:xfrm>
            <a:off x="3793330" y="4742077"/>
            <a:ext cx="2929199" cy="324000"/>
            <a:chOff x="3725452" y="554348"/>
            <a:chExt cx="2929199" cy="324000"/>
          </a:xfrm>
        </p:grpSpPr>
        <p:pic>
          <p:nvPicPr>
            <p:cNvPr id="60" name="Picture 5" descr="E:\工作文档\培训\学员资料\学员资料\参考资料\按钮素材\标题栏\水晶标题栏\灰色水晶标题1.png"/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725452" y="554348"/>
              <a:ext cx="2929199" cy="324000"/>
            </a:xfrm>
            <a:prstGeom prst="rect">
              <a:avLst/>
            </a:prstGeom>
            <a:noFill/>
          </p:spPr>
        </p:pic>
        <p:sp>
          <p:nvSpPr>
            <p:cNvPr id="61" name="AutoShape 11"/>
            <p:cNvSpPr>
              <a:spLocks noChangeArrowheads="1"/>
            </p:cNvSpPr>
            <p:nvPr/>
          </p:nvSpPr>
          <p:spPr bwMode="auto">
            <a:xfrm>
              <a:off x="3912180" y="606881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kumimoji="1" lang="zh-CN" altLang="en-US" sz="16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攻击面和攻击树</a:t>
              </a:r>
              <a:endParaRPr kumimoji="1" lang="zh-CN" altLang="zh-CN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2" name="组合 80"/>
          <p:cNvGrpSpPr/>
          <p:nvPr/>
        </p:nvGrpSpPr>
        <p:grpSpPr>
          <a:xfrm>
            <a:off x="4117961" y="4157309"/>
            <a:ext cx="3073175" cy="324000"/>
            <a:chOff x="3478763" y="516373"/>
            <a:chExt cx="3144757" cy="324000"/>
          </a:xfrm>
        </p:grpSpPr>
        <p:pic>
          <p:nvPicPr>
            <p:cNvPr id="63" name="Picture 5" descr="E:\工作文档\培训\学员资料\学员资料\参考资料\按钮素材\标题栏\水晶标题栏\灰色水晶标题1.png"/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478763" y="516373"/>
              <a:ext cx="3144757" cy="324000"/>
            </a:xfrm>
            <a:prstGeom prst="rect">
              <a:avLst/>
            </a:prstGeom>
            <a:noFill/>
          </p:spPr>
        </p:pic>
        <p:sp>
          <p:nvSpPr>
            <p:cNvPr id="64" name="AutoShape 11"/>
            <p:cNvSpPr>
              <a:spLocks noChangeArrowheads="1"/>
            </p:cNvSpPr>
            <p:nvPr/>
          </p:nvSpPr>
          <p:spPr bwMode="auto">
            <a:xfrm>
              <a:off x="3799658" y="545299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kumimoji="1" lang="zh-CN" altLang="en-US" sz="1600" dirty="0">
                  <a:latin typeface="微软雅黑" pitchFamily="34" charset="-122"/>
                  <a:ea typeface="微软雅黑" pitchFamily="34" charset="-122"/>
                </a:rPr>
                <a:t>基本安全设计准则</a:t>
              </a:r>
              <a:endParaRPr kumimoji="1" lang="zh-CN" altLang="zh-CN" sz="16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5" name="组合 77"/>
          <p:cNvGrpSpPr/>
          <p:nvPr/>
        </p:nvGrpSpPr>
        <p:grpSpPr>
          <a:xfrm>
            <a:off x="4230038" y="3572541"/>
            <a:ext cx="3202132" cy="324000"/>
            <a:chOff x="3693553" y="506823"/>
            <a:chExt cx="2929199" cy="324000"/>
          </a:xfrm>
        </p:grpSpPr>
        <p:pic>
          <p:nvPicPr>
            <p:cNvPr id="66" name="Picture 5" descr="E:\工作文档\培训\学员资料\学员资料\参考资料\按钮素材\标题栏\水晶标题栏\灰色水晶标题1.png"/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693553" y="506823"/>
              <a:ext cx="2929199" cy="324000"/>
            </a:xfrm>
            <a:prstGeom prst="rect">
              <a:avLst/>
            </a:prstGeom>
            <a:noFill/>
          </p:spPr>
        </p:pic>
        <p:sp>
          <p:nvSpPr>
            <p:cNvPr id="67" name="AutoShape 11"/>
            <p:cNvSpPr>
              <a:spLocks noChangeArrowheads="1"/>
            </p:cNvSpPr>
            <p:nvPr/>
          </p:nvSpPr>
          <p:spPr bwMode="auto">
            <a:xfrm>
              <a:off x="3896594" y="524033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kumimoji="1" lang="zh-CN" altLang="en-US" sz="1600" dirty="0">
                  <a:latin typeface="微软雅黑" pitchFamily="34" charset="-122"/>
                  <a:ea typeface="微软雅黑" pitchFamily="34" charset="-122"/>
                </a:rPr>
                <a:t>安全机制</a:t>
              </a:r>
              <a:endParaRPr kumimoji="1" lang="zh-CN" altLang="zh-CN" sz="16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8" name="组合 74"/>
          <p:cNvGrpSpPr/>
          <p:nvPr/>
        </p:nvGrpSpPr>
        <p:grpSpPr>
          <a:xfrm>
            <a:off x="4232914" y="2987773"/>
            <a:ext cx="3199255" cy="324000"/>
            <a:chOff x="3716670" y="525848"/>
            <a:chExt cx="2929199" cy="324000"/>
          </a:xfrm>
        </p:grpSpPr>
        <p:pic>
          <p:nvPicPr>
            <p:cNvPr id="69" name="Picture 5" descr="E:\工作文档\培训\学员资料\学员资料\参考资料\按钮素材\标题栏\水晶标题栏\灰色水晶标题1.png"/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716670" y="525848"/>
              <a:ext cx="2929199" cy="324000"/>
            </a:xfrm>
            <a:prstGeom prst="rect">
              <a:avLst/>
            </a:prstGeom>
            <a:noFill/>
          </p:spPr>
        </p:pic>
        <p:sp>
          <p:nvSpPr>
            <p:cNvPr id="70" name="AutoShape 11"/>
            <p:cNvSpPr>
              <a:spLocks noChangeArrowheads="1"/>
            </p:cNvSpPr>
            <p:nvPr/>
          </p:nvSpPr>
          <p:spPr bwMode="auto">
            <a:xfrm>
              <a:off x="3964585" y="545615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kumimoji="1" lang="zh-CN" altLang="en-US" sz="1600" dirty="0">
                  <a:latin typeface="微软雅黑" pitchFamily="34" charset="-122"/>
                  <a:ea typeface="微软雅黑" pitchFamily="34" charset="-122"/>
                </a:rPr>
                <a:t>安全服务</a:t>
              </a:r>
              <a:endParaRPr kumimoji="1" lang="zh-CN" altLang="zh-CN" sz="16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1" name="组合 71"/>
          <p:cNvGrpSpPr/>
          <p:nvPr/>
        </p:nvGrpSpPr>
        <p:grpSpPr>
          <a:xfrm>
            <a:off x="4121278" y="2403005"/>
            <a:ext cx="3091124" cy="324000"/>
            <a:chOff x="3727123" y="544873"/>
            <a:chExt cx="2929199" cy="324000"/>
          </a:xfrm>
        </p:grpSpPr>
        <p:pic>
          <p:nvPicPr>
            <p:cNvPr id="72" name="Picture 5" descr="E:\工作文档\培训\学员资料\学员资料\参考资料\按钮素材\标题栏\水晶标题栏\灰色水晶标题1.png"/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727123" y="544873"/>
              <a:ext cx="2929199" cy="324000"/>
            </a:xfrm>
            <a:prstGeom prst="rect">
              <a:avLst/>
            </a:prstGeom>
            <a:noFill/>
          </p:spPr>
        </p:pic>
        <p:sp>
          <p:nvSpPr>
            <p:cNvPr id="73" name="AutoShape 11"/>
            <p:cNvSpPr>
              <a:spLocks noChangeArrowheads="1"/>
            </p:cNvSpPr>
            <p:nvPr/>
          </p:nvSpPr>
          <p:spPr bwMode="auto">
            <a:xfrm>
              <a:off x="3960839" y="577198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安全攻击</a:t>
              </a:r>
              <a:endParaRPr lang="zh-CN" altLang="zh-CN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4" name="组合 68"/>
          <p:cNvGrpSpPr/>
          <p:nvPr/>
        </p:nvGrpSpPr>
        <p:grpSpPr>
          <a:xfrm>
            <a:off x="3889027" y="1818237"/>
            <a:ext cx="2929199" cy="324000"/>
            <a:chOff x="3774177" y="544848"/>
            <a:chExt cx="2929199" cy="324000"/>
          </a:xfrm>
        </p:grpSpPr>
        <p:pic>
          <p:nvPicPr>
            <p:cNvPr id="75" name="Picture 5" descr="E:\工作文档\培训\学员资料\学员资料\参考资料\按钮素材\标题栏\水晶标题栏\灰色水晶标题1.png"/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774177" y="544848"/>
              <a:ext cx="2929199" cy="324000"/>
            </a:xfrm>
            <a:prstGeom prst="rect">
              <a:avLst/>
            </a:prstGeom>
            <a:noFill/>
            <a:effectLst/>
          </p:spPr>
        </p:pic>
        <p:sp>
          <p:nvSpPr>
            <p:cNvPr id="76" name="AutoShape 11"/>
            <p:cNvSpPr>
              <a:spLocks noChangeArrowheads="1"/>
            </p:cNvSpPr>
            <p:nvPr/>
          </p:nvSpPr>
          <p:spPr bwMode="auto">
            <a:xfrm>
              <a:off x="3889419" y="566015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kumimoji="0" lang="en-US" altLang="zh-CN" sz="1600" dirty="0">
                  <a:latin typeface="微软雅黑" pitchFamily="34" charset="-122"/>
                  <a:ea typeface="微软雅黑" pitchFamily="34" charset="-122"/>
                </a:rPr>
                <a:t>OSI</a:t>
              </a:r>
              <a:r>
                <a:rPr kumimoji="0" lang="zh-CN" altLang="en-US" sz="1600" dirty="0">
                  <a:latin typeface="微软雅黑" pitchFamily="34" charset="-122"/>
                  <a:ea typeface="微软雅黑" pitchFamily="34" charset="-122"/>
                </a:rPr>
                <a:t>安全体系架构</a:t>
              </a:r>
            </a:p>
          </p:txBody>
        </p:sp>
      </p:grpSp>
      <p:pic>
        <p:nvPicPr>
          <p:cNvPr id="80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72499" y="2935988"/>
            <a:ext cx="474948" cy="473557"/>
          </a:xfrm>
          <a:prstGeom prst="rect">
            <a:avLst/>
          </a:prstGeom>
          <a:noFill/>
        </p:spPr>
      </p:pic>
      <p:pic>
        <p:nvPicPr>
          <p:cNvPr id="81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8452" y="4088390"/>
            <a:ext cx="474948" cy="473557"/>
          </a:xfrm>
          <a:prstGeom prst="rect">
            <a:avLst/>
          </a:prstGeom>
          <a:noFill/>
        </p:spPr>
      </p:pic>
      <p:pic>
        <p:nvPicPr>
          <p:cNvPr id="82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23538" y="4664591"/>
            <a:ext cx="474948" cy="473557"/>
          </a:xfrm>
          <a:prstGeom prst="rect">
            <a:avLst/>
          </a:prstGeom>
          <a:noFill/>
        </p:spPr>
      </p:pic>
      <p:sp>
        <p:nvSpPr>
          <p:cNvPr id="83" name="TextBox 72"/>
          <p:cNvSpPr txBox="1"/>
          <p:nvPr/>
        </p:nvSpPr>
        <p:spPr>
          <a:xfrm>
            <a:off x="3666775" y="4153519"/>
            <a:ext cx="438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1.6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TextBox 73"/>
          <p:cNvSpPr txBox="1"/>
          <p:nvPr/>
        </p:nvSpPr>
        <p:spPr>
          <a:xfrm>
            <a:off x="3739988" y="3032849"/>
            <a:ext cx="509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5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72499" y="3512189"/>
            <a:ext cx="474948" cy="473557"/>
          </a:xfrm>
          <a:prstGeom prst="rect">
            <a:avLst/>
          </a:prstGeom>
          <a:noFill/>
        </p:spPr>
      </p:pic>
      <p:pic>
        <p:nvPicPr>
          <p:cNvPr id="86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8452" y="2359787"/>
            <a:ext cx="474948" cy="473557"/>
          </a:xfrm>
          <a:prstGeom prst="rect">
            <a:avLst/>
          </a:prstGeom>
          <a:noFill/>
        </p:spPr>
      </p:pic>
      <p:pic>
        <p:nvPicPr>
          <p:cNvPr id="87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40501" y="1783586"/>
            <a:ext cx="474948" cy="473557"/>
          </a:xfrm>
          <a:prstGeom prst="rect">
            <a:avLst/>
          </a:prstGeom>
          <a:noFill/>
        </p:spPr>
      </p:pic>
      <p:sp>
        <p:nvSpPr>
          <p:cNvPr id="89" name="TextBox 78"/>
          <p:cNvSpPr txBox="1"/>
          <p:nvPr/>
        </p:nvSpPr>
        <p:spPr>
          <a:xfrm>
            <a:off x="3424940" y="1870855"/>
            <a:ext cx="444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TextBox 79"/>
          <p:cNvSpPr txBox="1"/>
          <p:nvPr/>
        </p:nvSpPr>
        <p:spPr>
          <a:xfrm>
            <a:off x="3652409" y="2442264"/>
            <a:ext cx="43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TextBox 80"/>
          <p:cNvSpPr txBox="1"/>
          <p:nvPr/>
        </p:nvSpPr>
        <p:spPr>
          <a:xfrm>
            <a:off x="3772500" y="3581107"/>
            <a:ext cx="453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TextBox 81"/>
          <p:cNvSpPr txBox="1"/>
          <p:nvPr/>
        </p:nvSpPr>
        <p:spPr>
          <a:xfrm>
            <a:off x="3331994" y="4760411"/>
            <a:ext cx="448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1.7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9" name="直接连接符 98"/>
          <p:cNvCxnSpPr>
            <a:endCxn id="87" idx="1"/>
          </p:cNvCxnSpPr>
          <p:nvPr/>
        </p:nvCxnSpPr>
        <p:spPr>
          <a:xfrm flipV="1">
            <a:off x="2533729" y="2020365"/>
            <a:ext cx="906772" cy="5711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endCxn id="81" idx="1"/>
          </p:cNvCxnSpPr>
          <p:nvPr/>
        </p:nvCxnSpPr>
        <p:spPr>
          <a:xfrm>
            <a:off x="2533729" y="3512189"/>
            <a:ext cx="1124723" cy="8129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endCxn id="86" idx="1"/>
          </p:cNvCxnSpPr>
          <p:nvPr/>
        </p:nvCxnSpPr>
        <p:spPr>
          <a:xfrm flipV="1">
            <a:off x="2642792" y="2596566"/>
            <a:ext cx="1015660" cy="2367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endCxn id="80" idx="1"/>
          </p:cNvCxnSpPr>
          <p:nvPr/>
        </p:nvCxnSpPr>
        <p:spPr>
          <a:xfrm flipV="1">
            <a:off x="2704153" y="3172767"/>
            <a:ext cx="1068346" cy="28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50" name="组合 83">
            <a:extLst>
              <a:ext uri="{FF2B5EF4-FFF2-40B4-BE49-F238E27FC236}">
                <a16:creationId xmlns:a16="http://schemas.microsoft.com/office/drawing/2014/main" id="{21F830D8-EA1E-410B-97A8-56D1CBC9779D}"/>
              </a:ext>
            </a:extLst>
          </p:cNvPr>
          <p:cNvGrpSpPr/>
          <p:nvPr/>
        </p:nvGrpSpPr>
        <p:grpSpPr>
          <a:xfrm>
            <a:off x="3587017" y="5318278"/>
            <a:ext cx="2929199" cy="324000"/>
            <a:chOff x="3725452" y="554348"/>
            <a:chExt cx="2929199" cy="324000"/>
          </a:xfrm>
        </p:grpSpPr>
        <p:pic>
          <p:nvPicPr>
            <p:cNvPr id="51" name="Picture 5" descr="E:\工作文档\培训\学员资料\学员资料\参考资料\按钮素材\标题栏\水晶标题栏\灰色水晶标题1.png">
              <a:extLst>
                <a:ext uri="{FF2B5EF4-FFF2-40B4-BE49-F238E27FC236}">
                  <a16:creationId xmlns:a16="http://schemas.microsoft.com/office/drawing/2014/main" id="{4EDB62DB-1BD5-467E-AA18-E20795549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725452" y="554348"/>
              <a:ext cx="2929199" cy="324000"/>
            </a:xfrm>
            <a:prstGeom prst="rect">
              <a:avLst/>
            </a:prstGeom>
            <a:noFill/>
          </p:spPr>
        </p:pic>
        <p:sp>
          <p:nvSpPr>
            <p:cNvPr id="52" name="AutoShape 11">
              <a:extLst>
                <a:ext uri="{FF2B5EF4-FFF2-40B4-BE49-F238E27FC236}">
                  <a16:creationId xmlns:a16="http://schemas.microsoft.com/office/drawing/2014/main" id="{4CECCF2E-5706-4FFD-B765-A95FB5A7C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2180" y="606881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网络安全模型</a:t>
              </a:r>
              <a:endParaRPr lang="zh-CN" altLang="zh-CN" sz="16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4" name="组合 83">
            <a:extLst>
              <a:ext uri="{FF2B5EF4-FFF2-40B4-BE49-F238E27FC236}">
                <a16:creationId xmlns:a16="http://schemas.microsoft.com/office/drawing/2014/main" id="{4F5A38BE-BE4B-4F75-8201-AD15E5F1AFC2}"/>
              </a:ext>
            </a:extLst>
          </p:cNvPr>
          <p:cNvGrpSpPr/>
          <p:nvPr/>
        </p:nvGrpSpPr>
        <p:grpSpPr>
          <a:xfrm>
            <a:off x="3416076" y="5796042"/>
            <a:ext cx="2929199" cy="324000"/>
            <a:chOff x="3725452" y="554348"/>
            <a:chExt cx="2929199" cy="324000"/>
          </a:xfrm>
        </p:grpSpPr>
        <p:pic>
          <p:nvPicPr>
            <p:cNvPr id="94" name="Picture 5" descr="E:\工作文档\培训\学员资料\学员资料\参考资料\按钮素材\标题栏\水晶标题栏\灰色水晶标题1.png">
              <a:extLst>
                <a:ext uri="{FF2B5EF4-FFF2-40B4-BE49-F238E27FC236}">
                  <a16:creationId xmlns:a16="http://schemas.microsoft.com/office/drawing/2014/main" id="{6D031E8A-CD42-46B5-B5E1-0DB4BB0315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725452" y="554348"/>
              <a:ext cx="2929199" cy="324000"/>
            </a:xfrm>
            <a:prstGeom prst="rect">
              <a:avLst/>
            </a:prstGeom>
            <a:noFill/>
          </p:spPr>
        </p:pic>
        <p:sp>
          <p:nvSpPr>
            <p:cNvPr id="95" name="AutoShape 11">
              <a:extLst>
                <a:ext uri="{FF2B5EF4-FFF2-40B4-BE49-F238E27FC236}">
                  <a16:creationId xmlns:a16="http://schemas.microsoft.com/office/drawing/2014/main" id="{0A23EC39-5F1F-46D4-8FDE-F5AE4809F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2180" y="606881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kumimoji="1" lang="zh-CN" altLang="en-US" sz="1600" dirty="0">
                  <a:latin typeface="微软雅黑" pitchFamily="34" charset="-122"/>
                  <a:ea typeface="微软雅黑" pitchFamily="34" charset="-122"/>
                </a:rPr>
                <a:t>标 准</a:t>
              </a:r>
              <a:endParaRPr kumimoji="1" lang="zh-CN" altLang="zh-CN" sz="16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97" name="Picture 8" descr="E:\工作文档\培训\学员资料\学员资料\参考资料\按钮素材\圆形文本框\水晶文本框\水晶灰1.PNG">
            <a:extLst>
              <a:ext uri="{FF2B5EF4-FFF2-40B4-BE49-F238E27FC236}">
                <a16:creationId xmlns:a16="http://schemas.microsoft.com/office/drawing/2014/main" id="{9C1C85C0-387A-4194-9018-992D1C2C5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3796" y="5221952"/>
            <a:ext cx="474948" cy="473557"/>
          </a:xfrm>
          <a:prstGeom prst="rect">
            <a:avLst/>
          </a:prstGeom>
          <a:noFill/>
        </p:spPr>
      </p:pic>
      <p:pic>
        <p:nvPicPr>
          <p:cNvPr id="98" name="Picture 8" descr="E:\工作文档\培训\学员资料\学员资料\参考资料\按钮素材\圆形文本框\水晶文本框\水晶灰1.PNG">
            <a:extLst>
              <a:ext uri="{FF2B5EF4-FFF2-40B4-BE49-F238E27FC236}">
                <a16:creationId xmlns:a16="http://schemas.microsoft.com/office/drawing/2014/main" id="{94E8B2FB-8294-459A-A498-BAB0FE6D5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15816" y="5805264"/>
            <a:ext cx="474948" cy="473557"/>
          </a:xfrm>
          <a:prstGeom prst="rect">
            <a:avLst/>
          </a:prstGeom>
          <a:noFill/>
        </p:spPr>
      </p:pic>
      <p:sp>
        <p:nvSpPr>
          <p:cNvPr id="105" name="TextBox 72">
            <a:extLst>
              <a:ext uri="{FF2B5EF4-FFF2-40B4-BE49-F238E27FC236}">
                <a16:creationId xmlns:a16="http://schemas.microsoft.com/office/drawing/2014/main" id="{A156EB15-E4CD-4704-AA61-3B708721B006}"/>
              </a:ext>
            </a:extLst>
          </p:cNvPr>
          <p:cNvSpPr txBox="1"/>
          <p:nvPr/>
        </p:nvSpPr>
        <p:spPr>
          <a:xfrm>
            <a:off x="3085784" y="5299509"/>
            <a:ext cx="438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1.8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TextBox 72">
            <a:extLst>
              <a:ext uri="{FF2B5EF4-FFF2-40B4-BE49-F238E27FC236}">
                <a16:creationId xmlns:a16="http://schemas.microsoft.com/office/drawing/2014/main" id="{6E86ED66-E66F-41BF-BE6F-AC7586FEA86A}"/>
              </a:ext>
            </a:extLst>
          </p:cNvPr>
          <p:cNvSpPr txBox="1"/>
          <p:nvPr/>
        </p:nvSpPr>
        <p:spPr>
          <a:xfrm>
            <a:off x="2915816" y="5888153"/>
            <a:ext cx="438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1.9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EDA5C00D-61A6-454C-973A-67A351699372}"/>
              </a:ext>
            </a:extLst>
          </p:cNvPr>
          <p:cNvCxnSpPr>
            <a:cxnSpLocks/>
          </p:cNvCxnSpPr>
          <p:nvPr/>
        </p:nvCxnSpPr>
        <p:spPr>
          <a:xfrm>
            <a:off x="2056776" y="3760890"/>
            <a:ext cx="1020115" cy="14610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6F30CD9A-3181-4EA2-9BC7-203B95E95D1D}"/>
              </a:ext>
            </a:extLst>
          </p:cNvPr>
          <p:cNvCxnSpPr>
            <a:cxnSpLocks/>
            <a:endCxn id="98" idx="0"/>
          </p:cNvCxnSpPr>
          <p:nvPr/>
        </p:nvCxnSpPr>
        <p:spPr>
          <a:xfrm>
            <a:off x="1918572" y="3781012"/>
            <a:ext cx="1234718" cy="20242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96" name="组合 74">
            <a:extLst>
              <a:ext uri="{FF2B5EF4-FFF2-40B4-BE49-F238E27FC236}">
                <a16:creationId xmlns:a16="http://schemas.microsoft.com/office/drawing/2014/main" id="{1686574C-1C44-4D4B-A314-EA9F403DEC0D}"/>
              </a:ext>
            </a:extLst>
          </p:cNvPr>
          <p:cNvGrpSpPr/>
          <p:nvPr/>
        </p:nvGrpSpPr>
        <p:grpSpPr>
          <a:xfrm>
            <a:off x="3556474" y="1205085"/>
            <a:ext cx="3199255" cy="324000"/>
            <a:chOff x="3716670" y="525848"/>
            <a:chExt cx="2929199" cy="324000"/>
          </a:xfrm>
        </p:grpSpPr>
        <p:pic>
          <p:nvPicPr>
            <p:cNvPr id="104" name="Picture 5" descr="E:\工作文档\培训\学员资料\学员资料\参考资料\按钮素材\标题栏\水晶标题栏\灰色水晶标题1.png">
              <a:extLst>
                <a:ext uri="{FF2B5EF4-FFF2-40B4-BE49-F238E27FC236}">
                  <a16:creationId xmlns:a16="http://schemas.microsoft.com/office/drawing/2014/main" id="{00432290-A565-4817-9962-8C7168B72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716670" y="525848"/>
              <a:ext cx="2929199" cy="324000"/>
            </a:xfrm>
            <a:prstGeom prst="rect">
              <a:avLst/>
            </a:prstGeom>
            <a:noFill/>
          </p:spPr>
        </p:pic>
        <p:sp>
          <p:nvSpPr>
            <p:cNvPr id="109" name="AutoShape 11">
              <a:extLst>
                <a:ext uri="{FF2B5EF4-FFF2-40B4-BE49-F238E27FC236}">
                  <a16:creationId xmlns:a16="http://schemas.microsoft.com/office/drawing/2014/main" id="{85F815EF-187F-4A62-8475-2E09BAB1F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585" y="545615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kumimoji="1" lang="zh-CN" altLang="en-US" sz="16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计算机安全概念</a:t>
              </a:r>
              <a:endParaRPr kumimoji="1" lang="zh-CN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10" name="Picture 8" descr="E:\工作文档\培训\学员资料\学员资料\参考资料\按钮素材\圆形文本框\水晶文本框\水晶灰1.PNG">
            <a:extLst>
              <a:ext uri="{FF2B5EF4-FFF2-40B4-BE49-F238E27FC236}">
                <a16:creationId xmlns:a16="http://schemas.microsoft.com/office/drawing/2014/main" id="{2A6DCB7F-BA71-4371-BD59-D219D8F36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2931" y="1165015"/>
            <a:ext cx="474948" cy="473557"/>
          </a:xfrm>
          <a:prstGeom prst="rect">
            <a:avLst/>
          </a:prstGeom>
          <a:noFill/>
        </p:spPr>
      </p:pic>
      <p:sp>
        <p:nvSpPr>
          <p:cNvPr id="111" name="TextBox 78">
            <a:extLst>
              <a:ext uri="{FF2B5EF4-FFF2-40B4-BE49-F238E27FC236}">
                <a16:creationId xmlns:a16="http://schemas.microsoft.com/office/drawing/2014/main" id="{CA502E78-2B7A-420F-9A79-7E1F2EA9982A}"/>
              </a:ext>
            </a:extLst>
          </p:cNvPr>
          <p:cNvSpPr txBox="1"/>
          <p:nvPr/>
        </p:nvSpPr>
        <p:spPr>
          <a:xfrm>
            <a:off x="3064336" y="1234159"/>
            <a:ext cx="444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2868408"/>
      </p:ext>
    </p:extLst>
  </p:cSld>
  <p:clrMapOvr>
    <a:masterClrMapping/>
  </p:clrMapOvr>
  <p:transition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整 体 介 绍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9813" y="1484784"/>
            <a:ext cx="8554187" cy="4176042"/>
          </a:xfrm>
        </p:spPr>
        <p:txBody>
          <a:bodyPr/>
          <a:lstStyle/>
          <a:p>
            <a:pPr>
              <a:lnSpc>
                <a:spcPct val="150000"/>
              </a:lnSpc>
              <a:buFont typeface="微软雅黑" panose="020B0503020204020204" pitchFamily="34" charset="-122"/>
              <a:buChar char="◎"/>
            </a:pPr>
            <a:r>
              <a:rPr lang="zh-CN" altLang="en-US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密码学</a:t>
            </a:r>
            <a:endParaRPr lang="en-US" altLang="zh-CN" b="0" dirty="0">
              <a:solidFill>
                <a:srgbClr val="00517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微软雅黑" panose="020B0503020204020204" pitchFamily="34" charset="-122"/>
              <a:buChar char="◎"/>
            </a:pPr>
            <a:endParaRPr lang="en-US" altLang="zh-CN" b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微软雅黑" panose="020B0503020204020204" pitchFamily="34" charset="-122"/>
              <a:buChar char="◎"/>
            </a:pPr>
            <a:r>
              <a:rPr lang="zh-CN" altLang="en-US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网络安全协议</a:t>
            </a:r>
            <a:endParaRPr lang="en-US" altLang="zh-CN" b="0" dirty="0">
              <a:solidFill>
                <a:srgbClr val="00517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微软雅黑" panose="020B0503020204020204" pitchFamily="34" charset="-122"/>
              <a:buChar char="◎"/>
            </a:pPr>
            <a:endParaRPr lang="en-US" altLang="zh-CN" b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Font typeface="微软雅黑" panose="020B0503020204020204" pitchFamily="34" charset="-122"/>
              <a:buChar char="◎"/>
            </a:pPr>
            <a:r>
              <a:rPr lang="zh-CN" altLang="en-US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系统安全</a:t>
            </a:r>
            <a:r>
              <a:rPr lang="en-US" altLang="zh-CN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                              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			             			             	</a:t>
            </a:r>
          </a:p>
          <a:p>
            <a:pPr>
              <a:buFont typeface="Wingdings" pitchFamily="2" charset="2"/>
              <a:buNone/>
            </a:pP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1459332"/>
      </p:ext>
    </p:extLst>
  </p:cSld>
  <p:clrMapOvr>
    <a:masterClrMapping/>
  </p:clrMapOvr>
  <p:transition>
    <p:wipe dir="d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计算机安全概念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A866-95D2-4E87-B366-840877A0DFEE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68313" y="1268760"/>
            <a:ext cx="8229600" cy="1493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kumimoji="1" sz="28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324000" lvl="1" indent="-342900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zh-CN" alt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安全</a:t>
            </a:r>
            <a:r>
              <a:rPr lang="en-US" altLang="zh-CN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(Security)</a:t>
            </a:r>
            <a:endParaRPr lang="en-US" altLang="zh-CN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342900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  <a:buFont typeface="微软雅黑" pitchFamily="34" charset="-122"/>
              <a:buChar char="-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远离危险的状态或特性，即最大限度地减少数据和资源被攻击的可能性</a:t>
            </a:r>
          </a:p>
          <a:p>
            <a:pPr marL="324000" lvl="1" indent="-342900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zh-CN" alt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信息安全</a:t>
            </a:r>
            <a:r>
              <a:rPr lang="en-US" altLang="zh-CN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AU" altLang="zh-CN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Information </a:t>
            </a:r>
            <a:r>
              <a:rPr lang="en-US" altLang="zh-CN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Security</a:t>
            </a:r>
            <a:r>
              <a:rPr lang="zh-CN" alt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marL="457200" lvl="1" indent="0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  <a:buFont typeface="微软雅黑" pitchFamily="34" charset="-122"/>
              <a:buChar char="-"/>
            </a:pPr>
            <a:r>
              <a:rPr lang="zh-CN" altLang="en-US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防止任何对</a:t>
            </a:r>
            <a:r>
              <a:rPr lang="zh-CN" alt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sz="2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进行未授权访问的措施，或者防止造成信息有意无意泄漏、破坏、丢失等问题的发生，让数据处于远离危险、免于威胁的状态或特性</a:t>
            </a:r>
          </a:p>
          <a:p>
            <a:pPr marL="324000" lvl="1" indent="-34290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计算机安全</a:t>
            </a:r>
            <a:r>
              <a:rPr lang="en-US" altLang="zh-CN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(Computer Security</a:t>
            </a:r>
            <a:r>
              <a:rPr lang="zh-CN" alt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lvl="1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  <a:buFont typeface="微软雅黑" pitchFamily="34" charset="-122"/>
              <a:buChar char="-"/>
            </a:pPr>
            <a:r>
              <a:rPr lang="zh-CN" altLang="en-AU" sz="2000" dirty="0">
                <a:latin typeface="微软雅黑" pitchFamily="34" charset="-122"/>
                <a:ea typeface="微软雅黑" pitchFamily="34" charset="-122"/>
              </a:rPr>
              <a:t>保护数据阻止黑客行为的一组工具的总称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endParaRPr lang="zh-CN" altLang="en-US" dirty="0"/>
          </a:p>
          <a:p>
            <a:pPr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>
                <a:solidFill>
                  <a:srgbClr val="000000"/>
                </a:solidFill>
              </a:rPr>
              <a:pPr/>
              <a:t>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428625" y="591071"/>
            <a:ext cx="1009650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altLang="zh-CN" sz="2400" b="1" dirty="0">
                <a:solidFill>
                  <a:schemeClr val="bg1"/>
                </a:solidFill>
                <a:latin typeface="Arial Black" pitchFamily="34" charset="0"/>
              </a:rPr>
              <a:t>1.1.1</a:t>
            </a:r>
          </a:p>
        </p:txBody>
      </p:sp>
    </p:spTree>
    <p:extLst>
      <p:ext uri="{BB962C8B-B14F-4D97-AF65-F5344CB8AC3E}">
        <p14:creationId xmlns:p14="http://schemas.microsoft.com/office/powerpoint/2010/main" val="1891356505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计算机安全概念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-81880" y="6597352"/>
            <a:ext cx="2133600" cy="476250"/>
          </a:xfrm>
        </p:spPr>
        <p:txBody>
          <a:bodyPr/>
          <a:lstStyle/>
          <a:p>
            <a:fld id="{543D5662-3681-410C-BB5D-384EF0FB41B4}" type="datetime2">
              <a:rPr lang="zh-CN" altLang="en-US" smtClean="0"/>
              <a:t>2025年2月20日</a:t>
            </a:fld>
            <a:endParaRPr lang="en-US" altLang="zh-CN" dirty="0"/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395536" y="591071"/>
            <a:ext cx="1009650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altLang="zh-CN" sz="2400" b="1" dirty="0">
                <a:solidFill>
                  <a:schemeClr val="bg1"/>
                </a:solidFill>
                <a:latin typeface="Arial Black" pitchFamily="34" charset="0"/>
              </a:rPr>
              <a:t>1.1.1</a:t>
            </a:r>
          </a:p>
        </p:txBody>
      </p:sp>
      <p:sp>
        <p:nvSpPr>
          <p:cNvPr id="3" name="矩形 2"/>
          <p:cNvSpPr/>
          <p:nvPr/>
        </p:nvSpPr>
        <p:spPr>
          <a:xfrm>
            <a:off x="468313" y="1889157"/>
            <a:ext cx="8561987" cy="38241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4000" lvl="1" indent="-342900" algn="l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网络安全</a:t>
            </a:r>
            <a:r>
              <a:rPr lang="en-US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(Network Security)</a:t>
            </a:r>
            <a:endParaRPr lang="en-US" altLang="zh-CN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342900" algn="l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  <a:buFont typeface="微软雅黑" pitchFamily="34" charset="-122"/>
              <a:buChar char="-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本质是</a:t>
            </a:r>
            <a:r>
              <a:rPr lang="zh-CN" alt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网络上的信息安全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，利用网络管理和控制等技术措施，保证在一个网络环境中信息数据的</a:t>
            </a:r>
            <a:r>
              <a:rPr lang="zh-CN" alt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机密性、完整性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及</a:t>
            </a:r>
            <a:r>
              <a:rPr lang="zh-CN" alt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可用性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受到保护。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742950" lvl="2" indent="-342900" algn="l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  <a:buFont typeface="微软雅黑" pitchFamily="34" charset="-122"/>
              <a:buChar char="-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包括硬件、软件、固件、信息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数据等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324000" lvl="1" indent="-342900" algn="l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互连网安全</a:t>
            </a:r>
            <a:r>
              <a:rPr lang="en-US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(internet Security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marL="742950" lvl="2" indent="-342900" algn="l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  <a:buFont typeface="微软雅黑" pitchFamily="34" charset="-122"/>
              <a:buChar char="-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可以理解为网络安全的专业术语</a:t>
            </a:r>
            <a:endParaRPr lang="en-US" altLang="zh-CN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1EC56-8748-426B-855A-225108A56414}" type="slidenum">
              <a:rPr lang="en-US" altLang="zh-CN" smtClean="0"/>
              <a:pPr/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8772915"/>
      </p:ext>
    </p:extLst>
  </p:cSld>
  <p:clrMapOvr>
    <a:masterClrMapping/>
  </p:clrMapOvr>
  <p:transition>
    <p:wipe dir="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计算机安全概念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-81880" y="6597352"/>
            <a:ext cx="2133600" cy="476250"/>
          </a:xfrm>
        </p:spPr>
        <p:txBody>
          <a:bodyPr/>
          <a:lstStyle/>
          <a:p>
            <a:fld id="{543D5662-3681-410C-BB5D-384EF0FB41B4}" type="datetime2">
              <a:rPr lang="zh-CN" altLang="en-US" smtClean="0"/>
              <a:t>2025年2月20日</a:t>
            </a:fld>
            <a:endParaRPr lang="en-US" altLang="zh-CN" dirty="0"/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395536" y="591071"/>
            <a:ext cx="1009650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altLang="zh-CN" sz="2400" b="1" dirty="0">
                <a:solidFill>
                  <a:schemeClr val="bg1"/>
                </a:solidFill>
                <a:latin typeface="Arial Black" pitchFamily="34" charset="0"/>
              </a:rPr>
              <a:t>1.1.1</a:t>
            </a:r>
          </a:p>
        </p:txBody>
      </p:sp>
      <p:sp>
        <p:nvSpPr>
          <p:cNvPr id="3" name="矩形 2"/>
          <p:cNvSpPr/>
          <p:nvPr/>
        </p:nvSpPr>
        <p:spPr>
          <a:xfrm>
            <a:off x="456706" y="3284984"/>
            <a:ext cx="8561987" cy="1428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4000" lvl="1" indent="-342900" algn="l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网络空间安全</a:t>
            </a:r>
            <a:r>
              <a:rPr lang="en-US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(Cyber Security)</a:t>
            </a:r>
            <a:endParaRPr lang="en-US" altLang="zh-CN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342900" algn="l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  <a:buFont typeface="微软雅黑" pitchFamily="34" charset="-122"/>
              <a:buChar char="-"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数据、计算机、网络、人以及物理环境安全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1EC56-8748-426B-855A-225108A56414}" type="slidenum">
              <a:rPr lang="en-US" altLang="zh-CN" smtClean="0"/>
              <a:pPr/>
              <a:t>52</a:t>
            </a:fld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C6F1F70-220A-4527-BCDC-5B50FD2EBAE3}"/>
              </a:ext>
            </a:extLst>
          </p:cNvPr>
          <p:cNvSpPr/>
          <p:nvPr/>
        </p:nvSpPr>
        <p:spPr>
          <a:xfrm>
            <a:off x="456705" y="1935364"/>
            <a:ext cx="8561987" cy="651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24000" lvl="1" indent="-342900" algn="l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新的融合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3176720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938004" y="-78701"/>
            <a:ext cx="8229600" cy="1143000"/>
          </a:xfrm>
        </p:spPr>
        <p:txBody>
          <a:bodyPr/>
          <a:lstStyle/>
          <a:p>
            <a:r>
              <a:rPr lang="en-US" altLang="zh-CN" dirty="0"/>
              <a:t>     </a:t>
            </a:r>
            <a:r>
              <a:rPr lang="zh-CN" altLang="en-US" b="0" dirty="0">
                <a:solidFill>
                  <a:schemeClr val="bg1"/>
                </a:solidFill>
              </a:rPr>
              <a:t>网络安全目标（定义或评价标准）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-81880" y="6597352"/>
            <a:ext cx="2133600" cy="476250"/>
          </a:xfrm>
        </p:spPr>
        <p:txBody>
          <a:bodyPr/>
          <a:lstStyle/>
          <a:p>
            <a:fld id="{2F304EDD-BBEC-4EFC-85C4-8B29291D5660}" type="datetime2">
              <a:rPr lang="zh-CN" altLang="en-US" smtClean="0"/>
              <a:t>2025年2月20日</a:t>
            </a:fld>
            <a:endParaRPr lang="en-US" altLang="zh-CN" dirty="0"/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395536" y="591071"/>
            <a:ext cx="1114747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altLang="zh-CN" sz="2400" b="1" dirty="0">
                <a:solidFill>
                  <a:schemeClr val="bg1"/>
                </a:solidFill>
                <a:latin typeface="Arial Black" pitchFamily="34" charset="0"/>
              </a:rPr>
              <a:t>1.1.2</a:t>
            </a:r>
          </a:p>
        </p:txBody>
      </p:sp>
      <p:pic>
        <p:nvPicPr>
          <p:cNvPr id="16" name="Picture 4" descr="&#10;Fig1.1.pdf                                                     00ABB570  Mnementh                      BEAE7A2F: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" y="1253585"/>
            <a:ext cx="4841917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4797426" y="2018013"/>
            <a:ext cx="4015843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630238" indent="-45085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52525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74813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197100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6543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1115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5687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0259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marL="457200" indent="-457200" algn="l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Confidentiality(</a:t>
            </a: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机密性</a:t>
            </a:r>
            <a:r>
              <a:rPr lang="en-US" altLang="zh-CN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24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Integrity</a:t>
            </a: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完整性</a:t>
            </a:r>
            <a:r>
              <a:rPr lang="en-US" altLang="zh-CN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24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Availability(</a:t>
            </a: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可用性</a:t>
            </a:r>
            <a:r>
              <a:rPr lang="en-US" altLang="zh-CN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24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63755" y="5783652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CIA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三元组</a:t>
            </a:r>
          </a:p>
        </p:txBody>
      </p:sp>
      <p:sp>
        <p:nvSpPr>
          <p:cNvPr id="19" name="下箭头 18"/>
          <p:cNvSpPr/>
          <p:nvPr/>
        </p:nvSpPr>
        <p:spPr bwMode="auto">
          <a:xfrm>
            <a:off x="6553200" y="3857506"/>
            <a:ext cx="360040" cy="602891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4842310" y="4785219"/>
            <a:ext cx="4278735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630238" indent="-45085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52525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74813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197100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6543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1115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5687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0259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marL="457200" indent="-457200" algn="l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Authenticity (</a:t>
            </a: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真实性</a:t>
            </a:r>
            <a:r>
              <a:rPr lang="en-US" altLang="zh-CN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24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SzPct val="60000"/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Accountability(</a:t>
            </a: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可计量性</a:t>
            </a:r>
            <a:r>
              <a:rPr lang="en-US" altLang="zh-CN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24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1EC56-8748-426B-855A-225108A56414}" type="slidenum">
              <a:rPr lang="en-US" altLang="zh-CN" smtClean="0"/>
              <a:pPr/>
              <a:t>53</a:t>
            </a:fld>
            <a:endParaRPr lang="en-US" altLang="zh-CN"/>
          </a:p>
        </p:txBody>
      </p:sp>
      <p:sp>
        <p:nvSpPr>
          <p:cNvPr id="4" name="加号 3">
            <a:extLst>
              <a:ext uri="{FF2B5EF4-FFF2-40B4-BE49-F238E27FC236}">
                <a16:creationId xmlns:a16="http://schemas.microsoft.com/office/drawing/2014/main" id="{326B317C-204A-43AA-8B37-09AE34E7586D}"/>
              </a:ext>
            </a:extLst>
          </p:cNvPr>
          <p:cNvSpPr/>
          <p:nvPr/>
        </p:nvSpPr>
        <p:spPr bwMode="auto">
          <a:xfrm>
            <a:off x="6814703" y="3928002"/>
            <a:ext cx="648072" cy="455333"/>
          </a:xfrm>
          <a:prstGeom prst="mathPlus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1599186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/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网络安全目标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50B96-9973-4DD2-A989-91A71F74E103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900113" y="1809750"/>
            <a:ext cx="7164387" cy="428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kumimoji="1" sz="28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639763" lvl="1">
              <a:spcBef>
                <a:spcPct val="35000"/>
              </a:spcBef>
              <a:buClr>
                <a:srgbClr val="3A0074"/>
              </a:buClr>
              <a:buSzPct val="60000"/>
              <a:buFont typeface="Wingdings" pitchFamily="2" charset="2"/>
              <a:buNone/>
            </a:pPr>
            <a:endParaRPr lang="zh-CN" altLang="en-US" b="1" dirty="0">
              <a:solidFill>
                <a:srgbClr val="FF0000"/>
              </a:solidFill>
              <a:ea typeface="宋体" pitchFamily="2" charset="-122"/>
            </a:endParaRPr>
          </a:p>
        </p:txBody>
      </p:sp>
      <p:pic>
        <p:nvPicPr>
          <p:cNvPr id="6" name="Picture 4" descr="rrect(투명)01-1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04" y="1789623"/>
            <a:ext cx="3203575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93937" y="2494111"/>
            <a:ext cx="1919115" cy="259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630238" indent="-45085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52525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74813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197100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6543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1115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5687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0259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algn="l"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机密性</a:t>
            </a:r>
          </a:p>
          <a:p>
            <a:pPr algn="l"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完整性</a:t>
            </a:r>
          </a:p>
          <a:p>
            <a:pPr algn="l"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可用性</a:t>
            </a:r>
          </a:p>
          <a:p>
            <a:pPr algn="l"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真实性</a:t>
            </a:r>
          </a:p>
          <a:p>
            <a:pPr algn="l"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可计量性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>
                <a:solidFill>
                  <a:srgbClr val="000000"/>
                </a:solidFill>
              </a:rPr>
              <a:pPr/>
              <a:t>54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805803"/>
      </p:ext>
    </p:extLst>
  </p:cSld>
  <p:clrMapOvr>
    <a:masterClrMapping/>
  </p:clrMapOvr>
  <p:transition>
    <p:wipe dir="d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网络安全目标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A62A-6A58-414B-BFC3-B4B5C8DC193A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884643" y="1809750"/>
            <a:ext cx="7164387" cy="428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kumimoji="1" sz="28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639763" lvl="1">
              <a:spcBef>
                <a:spcPct val="35000"/>
              </a:spcBef>
              <a:buClr>
                <a:srgbClr val="3A0074"/>
              </a:buClr>
              <a:buSzPct val="60000"/>
              <a:buFont typeface="Wingdings" pitchFamily="2" charset="2"/>
              <a:buNone/>
            </a:pPr>
            <a:endParaRPr lang="zh-CN" altLang="en-US" b="1" dirty="0">
              <a:solidFill>
                <a:srgbClr val="FF0000"/>
              </a:solidFill>
              <a:ea typeface="宋体" pitchFamily="2" charset="-122"/>
            </a:endParaRPr>
          </a:p>
        </p:txBody>
      </p:sp>
      <p:pic>
        <p:nvPicPr>
          <p:cNvPr id="6" name="Picture 4" descr="rrect(투명)01-1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774031"/>
            <a:ext cx="3203575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646835" y="2494111"/>
            <a:ext cx="1919115" cy="259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630238" indent="-45085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52525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74813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197100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6543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1115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5687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0259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algn="l"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机密性</a:t>
            </a:r>
          </a:p>
          <a:p>
            <a:pPr algn="l"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完整性</a:t>
            </a:r>
          </a:p>
          <a:p>
            <a:pPr algn="l"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可用性</a:t>
            </a:r>
          </a:p>
          <a:p>
            <a:pPr algn="l"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真实性</a:t>
            </a:r>
          </a:p>
          <a:p>
            <a:pPr algn="l"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可计量性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4068762" y="3293328"/>
            <a:ext cx="827088" cy="827087"/>
          </a:xfrm>
          <a:prstGeom prst="rightArrow">
            <a:avLst>
              <a:gd name="adj1" fmla="val 79796"/>
              <a:gd name="adj2" fmla="val 37625"/>
            </a:avLst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0800000" scaled="0"/>
            <a:tileRect/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pic>
        <p:nvPicPr>
          <p:cNvPr id="9" name="Picture 5" descr="rrect(투명)01-1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750" y="1772816"/>
            <a:ext cx="3598862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292287" y="2348880"/>
            <a:ext cx="2644775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71463" indent="-271463" algn="l">
              <a:spcAft>
                <a:spcPts val="600"/>
              </a:spcAft>
              <a:buSzPct val="60000"/>
              <a:buFont typeface="Wingdings" pitchFamily="2" charset="2"/>
              <a:buChar char="p"/>
            </a:pPr>
            <a:r>
              <a:rPr lang="zh-CN" altLang="en-US" sz="2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数据机密性</a:t>
            </a:r>
            <a:endParaRPr lang="en-US" altLang="zh-CN" sz="22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buSzPct val="60000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保证信息不被泄露给非授权的个人或实体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71463" indent="-271463" algn="l">
              <a:buSzPct val="60000"/>
              <a:buFont typeface="Wingdings" pitchFamily="2" charset="2"/>
              <a:buChar char="p"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71463" indent="-271463" algn="l">
              <a:spcAft>
                <a:spcPts val="600"/>
              </a:spcAft>
              <a:buSzPct val="60000"/>
              <a:buFont typeface="Wingdings" pitchFamily="2" charset="2"/>
              <a:buChar char="p"/>
            </a:pPr>
            <a:r>
              <a:rPr lang="zh-CN" altLang="en-US" sz="2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隐私性</a:t>
            </a:r>
            <a:endParaRPr lang="en-US" altLang="zh-CN" sz="22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buSzPct val="60000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保证个人可以控制或影响与之相关的可能被收集、存储或泄露的信息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>
                <a:solidFill>
                  <a:srgbClr val="000000"/>
                </a:solidFill>
              </a:rPr>
              <a:pPr/>
              <a:t>55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796945"/>
      </p:ext>
    </p:extLst>
  </p:cSld>
  <p:clrMapOvr>
    <a:masterClrMapping/>
  </p:clrMapOvr>
  <p:transition>
    <p:wipe dir="d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网络安全目标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A62A-6A58-414B-BFC3-B4B5C8DC193A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>
                <a:solidFill>
                  <a:srgbClr val="000000"/>
                </a:solidFill>
              </a:rPr>
              <a:pPr/>
              <a:t>56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D28D6A0-0C15-4AE6-82BC-BBA1C1C487C2}"/>
              </a:ext>
            </a:extLst>
          </p:cNvPr>
          <p:cNvSpPr/>
          <p:nvPr/>
        </p:nvSpPr>
        <p:spPr>
          <a:xfrm>
            <a:off x="304403" y="1290422"/>
            <a:ext cx="8839597" cy="3452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数据机密性例子：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考试成绩访问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612938"/>
      </p:ext>
    </p:extLst>
  </p:cSld>
  <p:clrMapOvr>
    <a:masterClrMapping/>
  </p:clrMapOvr>
  <p:transition>
    <p:wipe dir="d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网络安全目标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A62A-6A58-414B-BFC3-B4B5C8DC193A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884643" y="1809750"/>
            <a:ext cx="7164387" cy="428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kumimoji="1" sz="28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639763" lvl="1">
              <a:spcBef>
                <a:spcPct val="35000"/>
              </a:spcBef>
              <a:buClr>
                <a:srgbClr val="3A0074"/>
              </a:buClr>
              <a:buSzPct val="60000"/>
              <a:buFont typeface="Wingdings" pitchFamily="2" charset="2"/>
              <a:buNone/>
            </a:pPr>
            <a:endParaRPr lang="zh-CN" altLang="en-US" b="1" dirty="0">
              <a:solidFill>
                <a:srgbClr val="FF0000"/>
              </a:solidFill>
              <a:ea typeface="宋体" pitchFamily="2" charset="-122"/>
            </a:endParaRPr>
          </a:p>
        </p:txBody>
      </p:sp>
      <p:pic>
        <p:nvPicPr>
          <p:cNvPr id="6" name="Picture 4" descr="rrect(투명)01-1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774031"/>
            <a:ext cx="3203575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646835" y="2494111"/>
            <a:ext cx="1919115" cy="259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630238" indent="-45085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52525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74813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197100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6543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1115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5687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0259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algn="l"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机密性</a:t>
            </a:r>
          </a:p>
          <a:p>
            <a:pPr algn="l"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完整性</a:t>
            </a:r>
          </a:p>
          <a:p>
            <a:pPr algn="l"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可用性</a:t>
            </a:r>
          </a:p>
          <a:p>
            <a:pPr algn="l"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真实性</a:t>
            </a:r>
          </a:p>
          <a:p>
            <a:pPr algn="l"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可计量性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4068762" y="3293328"/>
            <a:ext cx="827088" cy="827087"/>
          </a:xfrm>
          <a:prstGeom prst="rightArrow">
            <a:avLst>
              <a:gd name="adj1" fmla="val 79796"/>
              <a:gd name="adj2" fmla="val 37625"/>
            </a:avLst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0800000" scaled="0"/>
            <a:tileRect/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pic>
        <p:nvPicPr>
          <p:cNvPr id="9" name="Picture 5" descr="rrect(투명)01-1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750" y="1772816"/>
            <a:ext cx="3598862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292287" y="2348880"/>
            <a:ext cx="2644775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71463" indent="-271463" algn="l">
              <a:spcAft>
                <a:spcPts val="600"/>
              </a:spcAft>
              <a:buSzPct val="60000"/>
              <a:buFont typeface="Wingdings" pitchFamily="2" charset="2"/>
              <a:buChar char="p"/>
            </a:pPr>
            <a:r>
              <a:rPr lang="zh-CN" altLang="en-US" sz="2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数据机密性</a:t>
            </a:r>
            <a:endParaRPr lang="en-US" altLang="zh-CN" sz="22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buSzPct val="60000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保证信息不被泄露给非授权的个人或实体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71463" indent="-271463" algn="l">
              <a:buSzPct val="60000"/>
              <a:buFont typeface="Wingdings" pitchFamily="2" charset="2"/>
              <a:buChar char="p"/>
            </a:pP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71463" indent="-271463" algn="l">
              <a:spcAft>
                <a:spcPts val="600"/>
              </a:spcAft>
              <a:buSzPct val="60000"/>
              <a:buFont typeface="Wingdings" pitchFamily="2" charset="2"/>
              <a:buChar char="p"/>
            </a:pPr>
            <a:r>
              <a:rPr lang="zh-CN" altLang="en-US" sz="2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隐私性</a:t>
            </a:r>
            <a:endParaRPr lang="en-US" altLang="zh-CN" sz="22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buSzPct val="60000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保证个人可以控制或影响与之相关的可能被收集、存储或泄露的信息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>
                <a:solidFill>
                  <a:srgbClr val="000000"/>
                </a:solidFill>
              </a:rPr>
              <a:pPr/>
              <a:t>57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871808"/>
      </p:ext>
    </p:extLst>
  </p:cSld>
  <p:clrMapOvr>
    <a:masterClrMapping/>
  </p:clrMapOvr>
  <p:transition>
    <p:wipe dir="d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网络安全目标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A62A-6A58-414B-BFC3-B4B5C8DC193A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>
                <a:solidFill>
                  <a:srgbClr val="000000"/>
                </a:solidFill>
              </a:rPr>
              <a:pPr/>
              <a:t>58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D28D6A0-0C15-4AE6-82BC-BBA1C1C487C2}"/>
              </a:ext>
            </a:extLst>
          </p:cNvPr>
          <p:cNvSpPr/>
          <p:nvPr/>
        </p:nvSpPr>
        <p:spPr>
          <a:xfrm>
            <a:off x="304403" y="1290422"/>
            <a:ext cx="8839597" cy="2713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隐私性例子：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手机窃听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2" descr="刘亦菲">
            <a:extLst>
              <a:ext uri="{FF2B5EF4-FFF2-40B4-BE49-F238E27FC236}">
                <a16:creationId xmlns:a16="http://schemas.microsoft.com/office/drawing/2014/main" id="{609A42A7-348A-4CC3-A159-144FEF938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4" y="3471839"/>
            <a:ext cx="2808312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01086A-0DE4-4553-BCB2-17A7D6639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832" y="3471839"/>
            <a:ext cx="3458660" cy="2808312"/>
          </a:xfrm>
          <a:prstGeom prst="rect">
            <a:avLst/>
          </a:prstGeom>
        </p:spPr>
      </p:pic>
      <p:sp>
        <p:nvSpPr>
          <p:cNvPr id="9" name="AutoShape 8" descr="肖戰- 維基百科，自由的百科全書">
            <a:extLst>
              <a:ext uri="{FF2B5EF4-FFF2-40B4-BE49-F238E27FC236}">
                <a16:creationId xmlns:a16="http://schemas.microsoft.com/office/drawing/2014/main" id="{C2F0E8E6-0DF8-44ED-A830-8E4DBC7471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906428" y="6705599"/>
            <a:ext cx="112013" cy="12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7114" name="Picture 10" descr="肖战_百度百科">
            <a:extLst>
              <a:ext uri="{FF2B5EF4-FFF2-40B4-BE49-F238E27FC236}">
                <a16:creationId xmlns:a16="http://schemas.microsoft.com/office/drawing/2014/main" id="{FBC5E2DA-7533-4497-B2DD-322BBAF11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606" y="3444334"/>
            <a:ext cx="2520280" cy="285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77050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网络安全目标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B924-909F-49C4-A2EC-4F8A58F76452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884643" y="1809750"/>
            <a:ext cx="7164387" cy="428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kumimoji="1" sz="28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639763" lvl="1">
              <a:spcBef>
                <a:spcPct val="35000"/>
              </a:spcBef>
              <a:buClr>
                <a:srgbClr val="3A0074"/>
              </a:buClr>
              <a:buSzPct val="60000"/>
              <a:buFont typeface="Wingdings" pitchFamily="2" charset="2"/>
              <a:buNone/>
            </a:pPr>
            <a:endParaRPr lang="zh-CN" altLang="en-US" b="1" dirty="0">
              <a:solidFill>
                <a:srgbClr val="FF0000"/>
              </a:solidFill>
              <a:ea typeface="宋体" pitchFamily="2" charset="-122"/>
            </a:endParaRPr>
          </a:p>
        </p:txBody>
      </p:sp>
      <p:pic>
        <p:nvPicPr>
          <p:cNvPr id="6" name="Picture 4" descr="rrect(투명)01-1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774031"/>
            <a:ext cx="3203575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646836" y="2494111"/>
            <a:ext cx="1919115" cy="309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630238" indent="-45085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52525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74813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197100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6543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1115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5687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0259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algn="l"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solidFill>
                  <a:srgbClr val="E83B18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机密性</a:t>
            </a:r>
          </a:p>
          <a:p>
            <a:pPr algn="l">
              <a:spcBef>
                <a:spcPts val="6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完整性</a:t>
            </a:r>
          </a:p>
          <a:p>
            <a:pPr algn="l"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可用性</a:t>
            </a:r>
          </a:p>
          <a:p>
            <a:pPr algn="l"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真实性</a:t>
            </a:r>
          </a:p>
          <a:p>
            <a:pPr algn="l"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可计量性</a:t>
            </a:r>
          </a:p>
          <a:p>
            <a:pPr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4068762" y="3293328"/>
            <a:ext cx="827088" cy="827087"/>
          </a:xfrm>
          <a:prstGeom prst="rightArrow">
            <a:avLst>
              <a:gd name="adj1" fmla="val 79796"/>
              <a:gd name="adj2" fmla="val 37625"/>
            </a:avLst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0800000" scaled="0"/>
            <a:tileRect/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pic>
        <p:nvPicPr>
          <p:cNvPr id="9" name="Picture 5" descr="rrect(투명)01-1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750" y="1772816"/>
            <a:ext cx="3598862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292287" y="2348880"/>
            <a:ext cx="2644775" cy="284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71463" indent="-271463" algn="l">
              <a:spcBef>
                <a:spcPts val="600"/>
              </a:spcBef>
              <a:spcAft>
                <a:spcPts val="600"/>
              </a:spcAft>
              <a:buSzPct val="60000"/>
              <a:buFont typeface="Wingdings" pitchFamily="2" charset="2"/>
              <a:buChar char="p"/>
            </a:pPr>
            <a:r>
              <a:rPr lang="zh-CN" altLang="en-US" sz="2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数据完整性</a:t>
            </a:r>
            <a:endParaRPr lang="en-US" altLang="zh-CN" sz="22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buSzPct val="60000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保证只能有特定、授权的方式来更改信息和代码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71463" indent="-271463" algn="l">
              <a:spcBef>
                <a:spcPts val="600"/>
              </a:spcBef>
              <a:spcAft>
                <a:spcPts val="600"/>
              </a:spcAft>
              <a:buSzPct val="60000"/>
              <a:buFont typeface="Wingdings" pitchFamily="2" charset="2"/>
              <a:buChar char="p"/>
            </a:pPr>
            <a:r>
              <a:rPr lang="zh-CN" altLang="en-US" sz="2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系统完整性</a:t>
            </a:r>
            <a:endParaRPr lang="en-US" altLang="zh-CN" sz="22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buSzPct val="60000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保证系统正常实现其预期功能，不会被非授权操作控制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>
                <a:solidFill>
                  <a:srgbClr val="000000"/>
                </a:solidFill>
              </a:rPr>
              <a:pPr/>
              <a:t>59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516502"/>
      </p:ext>
    </p:extLst>
  </p:cSld>
  <p:clrMapOvr>
    <a:masterClrMapping/>
  </p:clrMapOvr>
  <p:transition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整 体介 绍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9813" y="1484784"/>
            <a:ext cx="8554187" cy="1872208"/>
          </a:xfrm>
        </p:spPr>
        <p:txBody>
          <a:bodyPr/>
          <a:lstStyle/>
          <a:p>
            <a:pPr>
              <a:lnSpc>
                <a:spcPct val="150000"/>
              </a:lnSpc>
              <a:buFont typeface="微软雅黑" panose="020B0503020204020204" pitchFamily="34" charset="-122"/>
              <a:buChar char="◎"/>
            </a:pPr>
            <a:r>
              <a:rPr lang="zh-CN" altLang="en-US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密码学</a:t>
            </a:r>
            <a:endParaRPr lang="en-US" altLang="zh-CN" b="0" dirty="0">
              <a:solidFill>
                <a:srgbClr val="00517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			             			             	</a:t>
            </a:r>
          </a:p>
          <a:p>
            <a:pPr>
              <a:buFont typeface="Wingdings" pitchFamily="2" charset="2"/>
              <a:buNone/>
            </a:pP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6</a:t>
            </a:fld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1259632" y="3356992"/>
            <a:ext cx="5742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大家都爱学习网络安全技术！</a:t>
            </a:r>
          </a:p>
        </p:txBody>
      </p:sp>
      <p:sp>
        <p:nvSpPr>
          <p:cNvPr id="5" name="下箭头 4"/>
          <p:cNvSpPr/>
          <p:nvPr/>
        </p:nvSpPr>
        <p:spPr bwMode="auto">
          <a:xfrm>
            <a:off x="3707904" y="3941767"/>
            <a:ext cx="648072" cy="783377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1752" y="4936268"/>
            <a:ext cx="85804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KUIP1HXHW/cG40uGRyCnEoSeOdDjVBxj7uck5U+qSvzzbRmC2Ok2E3pITcQRU70L</a:t>
            </a:r>
          </a:p>
        </p:txBody>
      </p:sp>
      <p:sp>
        <p:nvSpPr>
          <p:cNvPr id="9" name="矩形 8"/>
          <p:cNvSpPr/>
          <p:nvPr/>
        </p:nvSpPr>
        <p:spPr>
          <a:xfrm>
            <a:off x="4104019" y="4202014"/>
            <a:ext cx="54634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算法</a:t>
            </a:r>
            <a:r>
              <a:rPr lang="en-US" altLang="zh-CN" b="1" dirty="0">
                <a:solidFill>
                  <a:srgbClr val="C00000"/>
                </a:solidFill>
              </a:rPr>
              <a:t>+</a:t>
            </a:r>
            <a:r>
              <a:rPr lang="zh-CN" altLang="en-US" b="1" dirty="0">
                <a:solidFill>
                  <a:srgbClr val="C00000"/>
                </a:solidFill>
              </a:rPr>
              <a:t>密钥：</a:t>
            </a:r>
            <a:r>
              <a:rPr lang="en-US" altLang="zh-CN" b="1" dirty="0">
                <a:solidFill>
                  <a:srgbClr val="C00000"/>
                </a:solidFill>
              </a:rPr>
              <a:t>Key</a:t>
            </a:r>
            <a:r>
              <a:rPr lang="zh-CN" altLang="en-US" b="1" dirty="0">
                <a:solidFill>
                  <a:srgbClr val="C00000"/>
                </a:solidFill>
              </a:rPr>
              <a:t>是关键！</a:t>
            </a:r>
          </a:p>
        </p:txBody>
      </p:sp>
      <p:sp>
        <p:nvSpPr>
          <p:cNvPr id="11" name="矩形 10"/>
          <p:cNvSpPr/>
          <p:nvPr/>
        </p:nvSpPr>
        <p:spPr>
          <a:xfrm>
            <a:off x="6813955" y="3356992"/>
            <a:ext cx="10367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明文</a:t>
            </a:r>
          </a:p>
        </p:txBody>
      </p:sp>
      <p:sp>
        <p:nvSpPr>
          <p:cNvPr id="12" name="矩形 11"/>
          <p:cNvSpPr/>
          <p:nvPr/>
        </p:nvSpPr>
        <p:spPr>
          <a:xfrm>
            <a:off x="7793448" y="5721098"/>
            <a:ext cx="10367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密文</a:t>
            </a:r>
          </a:p>
        </p:txBody>
      </p:sp>
      <p:sp>
        <p:nvSpPr>
          <p:cNvPr id="13" name="矩形 12"/>
          <p:cNvSpPr/>
          <p:nvPr/>
        </p:nvSpPr>
        <p:spPr>
          <a:xfrm>
            <a:off x="1484784" y="2562741"/>
            <a:ext cx="5742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把认识的变为不认识！（加密）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4530895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9" grpId="0"/>
      <p:bldP spid="11" grpId="0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网络安全目标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A62A-6A58-414B-BFC3-B4B5C8DC193A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>
                <a:solidFill>
                  <a:srgbClr val="000000"/>
                </a:solidFill>
              </a:rPr>
              <a:pPr/>
              <a:t>60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D28D6A0-0C15-4AE6-82BC-BBA1C1C487C2}"/>
              </a:ext>
            </a:extLst>
          </p:cNvPr>
          <p:cNvSpPr/>
          <p:nvPr/>
        </p:nvSpPr>
        <p:spPr>
          <a:xfrm>
            <a:off x="304403" y="1290422"/>
            <a:ext cx="8839597" cy="4929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数据完整性例子：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考试成绩修改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突破服务器限制，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root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权限访问数据库</a:t>
            </a:r>
            <a:endParaRPr lang="zh-CN" altLang="en-US" dirty="0"/>
          </a:p>
          <a:p>
            <a:pPr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8549106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网络安全目标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6B924-909F-49C4-A2EC-4F8A58F76452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884643" y="1809750"/>
            <a:ext cx="7164387" cy="428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kumimoji="1" sz="28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639763" lvl="1">
              <a:spcBef>
                <a:spcPct val="35000"/>
              </a:spcBef>
              <a:buClr>
                <a:srgbClr val="3A0074"/>
              </a:buClr>
              <a:buSzPct val="60000"/>
              <a:buFont typeface="Wingdings" pitchFamily="2" charset="2"/>
              <a:buNone/>
            </a:pPr>
            <a:endParaRPr lang="zh-CN" altLang="en-US" b="1" dirty="0">
              <a:solidFill>
                <a:srgbClr val="FF0000"/>
              </a:solidFill>
              <a:ea typeface="宋体" pitchFamily="2" charset="-122"/>
            </a:endParaRPr>
          </a:p>
        </p:txBody>
      </p:sp>
      <p:pic>
        <p:nvPicPr>
          <p:cNvPr id="6" name="Picture 4" descr="rrect(투명)01-1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774031"/>
            <a:ext cx="3203575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646836" y="2494111"/>
            <a:ext cx="1919115" cy="309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630238" indent="-45085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52525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74813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197100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6543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1115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5687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0259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algn="l"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solidFill>
                  <a:srgbClr val="E83B18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机密性</a:t>
            </a:r>
          </a:p>
          <a:p>
            <a:pPr algn="l">
              <a:spcBef>
                <a:spcPts val="6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完整性</a:t>
            </a:r>
          </a:p>
          <a:p>
            <a:pPr algn="l"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可用性</a:t>
            </a:r>
          </a:p>
          <a:p>
            <a:pPr algn="l"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真实性</a:t>
            </a:r>
          </a:p>
          <a:p>
            <a:pPr algn="l"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可计量性</a:t>
            </a:r>
          </a:p>
          <a:p>
            <a:pPr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4068762" y="3293328"/>
            <a:ext cx="827088" cy="827087"/>
          </a:xfrm>
          <a:prstGeom prst="rightArrow">
            <a:avLst>
              <a:gd name="adj1" fmla="val 79796"/>
              <a:gd name="adj2" fmla="val 37625"/>
            </a:avLst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0800000" scaled="0"/>
            <a:tileRect/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pic>
        <p:nvPicPr>
          <p:cNvPr id="9" name="Picture 5" descr="rrect(투명)01-1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750" y="1772816"/>
            <a:ext cx="3598862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292287" y="2348880"/>
            <a:ext cx="2644775" cy="284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71463" indent="-271463" algn="l">
              <a:spcBef>
                <a:spcPts val="600"/>
              </a:spcBef>
              <a:spcAft>
                <a:spcPts val="600"/>
              </a:spcAft>
              <a:buSzPct val="60000"/>
              <a:buFont typeface="Wingdings" pitchFamily="2" charset="2"/>
              <a:buChar char="p"/>
            </a:pPr>
            <a:r>
              <a:rPr lang="zh-CN" altLang="en-US" sz="2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数据完整性</a:t>
            </a:r>
            <a:endParaRPr lang="en-US" altLang="zh-CN" sz="22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buSzPct val="60000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保证只能有特定、授权的方式来更改信息和代码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271463" indent="-271463" algn="l">
              <a:spcBef>
                <a:spcPts val="600"/>
              </a:spcBef>
              <a:spcAft>
                <a:spcPts val="600"/>
              </a:spcAft>
              <a:buSzPct val="60000"/>
              <a:buFont typeface="Wingdings" pitchFamily="2" charset="2"/>
              <a:buChar char="p"/>
            </a:pPr>
            <a:r>
              <a:rPr lang="zh-CN" altLang="en-US" sz="2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系统完整性</a:t>
            </a:r>
            <a:endParaRPr lang="en-US" altLang="zh-CN" sz="22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buSzPct val="60000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保证系统正常实现其预期功能，不会被非授权操作控制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>
                <a:solidFill>
                  <a:srgbClr val="000000"/>
                </a:solidFill>
              </a:rPr>
              <a:pPr/>
              <a:t>61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132282"/>
      </p:ext>
    </p:extLst>
  </p:cSld>
  <p:clrMapOvr>
    <a:masterClrMapping/>
  </p:clrMapOvr>
  <p:transition>
    <p:wipe dir="d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网络安全目标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A62A-6A58-414B-BFC3-B4B5C8DC193A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>
                <a:solidFill>
                  <a:srgbClr val="000000"/>
                </a:solidFill>
              </a:rPr>
              <a:pPr/>
              <a:t>62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D28D6A0-0C15-4AE6-82BC-BBA1C1C487C2}"/>
              </a:ext>
            </a:extLst>
          </p:cNvPr>
          <p:cNvSpPr/>
          <p:nvPr/>
        </p:nvSpPr>
        <p:spPr>
          <a:xfrm>
            <a:off x="304403" y="1290422"/>
            <a:ext cx="8839597" cy="3452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系统完整性例子：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手机拍照功能被控制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8130" name="Picture 2" descr="变丑相机app免费下载_变丑相机安卓最新版v1.9下载-多特软件站安卓网">
            <a:extLst>
              <a:ext uri="{FF2B5EF4-FFF2-40B4-BE49-F238E27FC236}">
                <a16:creationId xmlns:a16="http://schemas.microsoft.com/office/drawing/2014/main" id="{599B2BD8-AD0F-4981-8D97-FBA99A4B9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360" y="3233245"/>
            <a:ext cx="2664296" cy="345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A31C66E-5F32-4760-B3E6-60469516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3225438"/>
            <a:ext cx="2664296" cy="346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36068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网络安全目标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6C540-984C-4A64-A140-800AE577B0AE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884643" y="1809750"/>
            <a:ext cx="7164387" cy="428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kumimoji="1" sz="28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639763" lvl="1">
              <a:spcBef>
                <a:spcPct val="35000"/>
              </a:spcBef>
              <a:buClr>
                <a:srgbClr val="3A0074"/>
              </a:buClr>
              <a:buSzPct val="60000"/>
              <a:buFont typeface="Wingdings" pitchFamily="2" charset="2"/>
              <a:buNone/>
            </a:pPr>
            <a:endParaRPr lang="zh-CN" altLang="en-US" b="1" dirty="0">
              <a:solidFill>
                <a:srgbClr val="FF0000"/>
              </a:solidFill>
              <a:ea typeface="宋体" pitchFamily="2" charset="-122"/>
            </a:endParaRPr>
          </a:p>
        </p:txBody>
      </p:sp>
      <p:pic>
        <p:nvPicPr>
          <p:cNvPr id="6" name="Picture 4" descr="rrect(투명)01-1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774031"/>
            <a:ext cx="3203575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93937" y="2494111"/>
            <a:ext cx="1919116" cy="2573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630238" indent="-45085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52525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74813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197100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6543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1115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5687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0259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algn="l"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solidFill>
                  <a:srgbClr val="E83B18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机密性</a:t>
            </a:r>
          </a:p>
          <a:p>
            <a:pPr algn="l">
              <a:spcBef>
                <a:spcPts val="6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solidFill>
                  <a:srgbClr val="E83B18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完整性</a:t>
            </a:r>
          </a:p>
          <a:p>
            <a:pPr algn="l">
              <a:spcBef>
                <a:spcPts val="6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可用性</a:t>
            </a:r>
          </a:p>
          <a:p>
            <a:pPr algn="l"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真实性</a:t>
            </a:r>
          </a:p>
          <a:p>
            <a:pPr algn="l"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可计量性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4068762" y="3293328"/>
            <a:ext cx="827088" cy="827087"/>
          </a:xfrm>
          <a:prstGeom prst="rightArrow">
            <a:avLst>
              <a:gd name="adj1" fmla="val 79796"/>
              <a:gd name="adj2" fmla="val 37625"/>
            </a:avLst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0800000" scaled="0"/>
            <a:tileRect/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pic>
        <p:nvPicPr>
          <p:cNvPr id="9" name="Picture 5" descr="rrect(투명)01-1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750" y="1772816"/>
            <a:ext cx="3598862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220072" y="3152873"/>
            <a:ext cx="2644775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71463" indent="-271463" algn="l">
              <a:buSzPct val="60000"/>
              <a:buFont typeface="Wingdings" pitchFamily="2" charset="2"/>
              <a:buChar char="p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保证信息和服务可被授权用户访问并按需求使用 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>
                <a:solidFill>
                  <a:srgbClr val="000000"/>
                </a:solidFill>
              </a:rPr>
              <a:pPr/>
              <a:t>63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375212"/>
      </p:ext>
    </p:extLst>
  </p:cSld>
  <p:clrMapOvr>
    <a:masterClrMapping/>
  </p:clrMapOvr>
  <p:transition>
    <p:wipe dir="d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网络安全目标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A62A-6A58-414B-BFC3-B4B5C8DC193A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>
                <a:solidFill>
                  <a:srgbClr val="000000"/>
                </a:solidFill>
              </a:rPr>
              <a:pPr/>
              <a:t>64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D28D6A0-0C15-4AE6-82BC-BBA1C1C487C2}"/>
              </a:ext>
            </a:extLst>
          </p:cNvPr>
          <p:cNvSpPr/>
          <p:nvPr/>
        </p:nvSpPr>
        <p:spPr>
          <a:xfrm>
            <a:off x="304403" y="1290422"/>
            <a:ext cx="8839597" cy="2713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可用性例子：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数据放在保险箱里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E475E3-5658-43E4-B0F8-7DD0A80FF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055" y="3562029"/>
            <a:ext cx="4876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3454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网络安全目标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A62A-6A58-414B-BFC3-B4B5C8DC193A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>
                <a:solidFill>
                  <a:srgbClr val="000000"/>
                </a:solidFill>
              </a:rPr>
              <a:pPr/>
              <a:t>65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D28D6A0-0C15-4AE6-82BC-BBA1C1C487C2}"/>
              </a:ext>
            </a:extLst>
          </p:cNvPr>
          <p:cNvSpPr/>
          <p:nvPr/>
        </p:nvSpPr>
        <p:spPr>
          <a:xfrm>
            <a:off x="304403" y="1290422"/>
            <a:ext cx="8839597" cy="2713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可用性例子：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南京大报恩寺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佛骨舍利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7108" name="Picture 4" descr="http://5b0988e595225.cdn.sohucs.com/images/20190704/88e5c758c8364cd29541faf6290f5c18.jpeg">
            <a:extLst>
              <a:ext uri="{FF2B5EF4-FFF2-40B4-BE49-F238E27FC236}">
                <a16:creationId xmlns:a16="http://schemas.microsoft.com/office/drawing/2014/main" id="{1F92CCD6-4DAF-4C76-9A61-F8D31D1BF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602828"/>
            <a:ext cx="3849624" cy="256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0" name="Picture 6" descr="http://5b0988e595225.cdn.sohucs.com/images/20190704/ad189550b1494481b30e56212fbe069e.jpeg">
            <a:extLst>
              <a:ext uri="{FF2B5EF4-FFF2-40B4-BE49-F238E27FC236}">
                <a16:creationId xmlns:a16="http://schemas.microsoft.com/office/drawing/2014/main" id="{D7C7BC45-95AB-4201-8F52-98E7902EF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04" y="3327495"/>
            <a:ext cx="2916132" cy="311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0494127"/>
      </p:ext>
    </p:extLst>
  </p:cSld>
  <p:clrMapOvr>
    <a:masterClrMapping/>
  </p:clrMapOvr>
  <p:transition>
    <p:wipe dir="d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网络安全目标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2EEE4-89E9-4963-B7CD-30618A94C9EB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884643" y="1809750"/>
            <a:ext cx="7164387" cy="428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kumimoji="1" sz="28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639763" lvl="1">
              <a:spcBef>
                <a:spcPct val="35000"/>
              </a:spcBef>
              <a:buClr>
                <a:srgbClr val="3A0074"/>
              </a:buClr>
              <a:buSzPct val="60000"/>
              <a:buFont typeface="Wingdings" pitchFamily="2" charset="2"/>
              <a:buNone/>
            </a:pPr>
            <a:endParaRPr lang="zh-CN" altLang="en-US" b="1" dirty="0">
              <a:solidFill>
                <a:srgbClr val="FF0000"/>
              </a:solidFill>
              <a:ea typeface="宋体" pitchFamily="2" charset="-122"/>
            </a:endParaRPr>
          </a:p>
        </p:txBody>
      </p:sp>
      <p:pic>
        <p:nvPicPr>
          <p:cNvPr id="6" name="Picture 4" descr="rrect(투명)01-1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774031"/>
            <a:ext cx="3203575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93937" y="2494111"/>
            <a:ext cx="1919116" cy="2573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630238" indent="-45085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52525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74813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197100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6543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1115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5687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0259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algn="l"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solidFill>
                  <a:srgbClr val="E83B18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机密性</a:t>
            </a:r>
          </a:p>
          <a:p>
            <a:pPr algn="l">
              <a:spcBef>
                <a:spcPts val="6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solidFill>
                  <a:srgbClr val="E83B18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完整性</a:t>
            </a:r>
          </a:p>
          <a:p>
            <a:pPr algn="l"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可用性</a:t>
            </a:r>
          </a:p>
          <a:p>
            <a:pPr algn="l">
              <a:spcBef>
                <a:spcPts val="6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真实性</a:t>
            </a:r>
          </a:p>
          <a:p>
            <a:pPr algn="l"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可计量性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4068762" y="3293328"/>
            <a:ext cx="827088" cy="827087"/>
          </a:xfrm>
          <a:prstGeom prst="rightArrow">
            <a:avLst>
              <a:gd name="adj1" fmla="val 79796"/>
              <a:gd name="adj2" fmla="val 37625"/>
            </a:avLst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0800000" scaled="0"/>
            <a:tileRect/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pic>
        <p:nvPicPr>
          <p:cNvPr id="9" name="Picture 5" descr="rrect(투명)01-1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750" y="1772816"/>
            <a:ext cx="3598862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292080" y="2690599"/>
            <a:ext cx="2644775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71463" indent="-271463" algn="l">
              <a:buSzPct val="60000"/>
              <a:buFont typeface="Wingdings" pitchFamily="2" charset="2"/>
              <a:buChar char="p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可以被验证和信任的属性，或对于传输、信息、信息发送者的信任，即身份及信息的可靠性</a:t>
            </a:r>
            <a:endParaRPr lang="en-US" altLang="zh-CN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>
                <a:solidFill>
                  <a:srgbClr val="000000"/>
                </a:solidFill>
              </a:rPr>
              <a:pPr/>
              <a:t>66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122470"/>
      </p:ext>
    </p:extLst>
  </p:cSld>
  <p:clrMapOvr>
    <a:masterClrMapping/>
  </p:clrMapOvr>
  <p:transition>
    <p:wipe dir="d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网络安全目标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A62A-6A58-414B-BFC3-B4B5C8DC193A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>
                <a:solidFill>
                  <a:srgbClr val="000000"/>
                </a:solidFill>
              </a:rPr>
              <a:pPr/>
              <a:t>67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D28D6A0-0C15-4AE6-82BC-BBA1C1C487C2}"/>
              </a:ext>
            </a:extLst>
          </p:cNvPr>
          <p:cNvSpPr/>
          <p:nvPr/>
        </p:nvSpPr>
        <p:spPr>
          <a:xfrm>
            <a:off x="304403" y="1290422"/>
            <a:ext cx="8839597" cy="4191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真实性例子：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IP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地址真实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消息签名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手机验证、活体检测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8040810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网络安全目标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A62A-6A58-414B-BFC3-B4B5C8DC193A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>
                <a:solidFill>
                  <a:srgbClr val="000000"/>
                </a:solidFill>
              </a:rPr>
              <a:pPr/>
              <a:t>68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D28D6A0-0C15-4AE6-82BC-BBA1C1C487C2}"/>
              </a:ext>
            </a:extLst>
          </p:cNvPr>
          <p:cNvSpPr/>
          <p:nvPr/>
        </p:nvSpPr>
        <p:spPr>
          <a:xfrm>
            <a:off x="304403" y="1290422"/>
            <a:ext cx="8839597" cy="1975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真实性例子：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55104F-9C7A-46BE-9C3E-A05F2226A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126" y="2636912"/>
            <a:ext cx="57721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1472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网络安全目标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060FF-94A2-4B6B-BAEC-24E401458555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884643" y="1809750"/>
            <a:ext cx="7164387" cy="428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kumimoji="1" sz="28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639763" lvl="1">
              <a:spcBef>
                <a:spcPct val="35000"/>
              </a:spcBef>
              <a:buClr>
                <a:srgbClr val="3A0074"/>
              </a:buClr>
              <a:buSzPct val="60000"/>
              <a:buFont typeface="Wingdings" pitchFamily="2" charset="2"/>
              <a:buNone/>
            </a:pPr>
            <a:endParaRPr lang="zh-CN" altLang="en-US" b="1" dirty="0">
              <a:solidFill>
                <a:srgbClr val="FF0000"/>
              </a:solidFill>
              <a:ea typeface="宋体" pitchFamily="2" charset="-122"/>
            </a:endParaRPr>
          </a:p>
        </p:txBody>
      </p:sp>
      <p:pic>
        <p:nvPicPr>
          <p:cNvPr id="6" name="Picture 4" descr="rrect(투명)01-1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774031"/>
            <a:ext cx="3203575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93937" y="2494111"/>
            <a:ext cx="1919116" cy="2573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1pPr>
            <a:lvl2pPr marL="630238" indent="-45085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2pPr>
            <a:lvl3pPr marL="1152525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3pPr>
            <a:lvl4pPr marL="1674813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4pPr>
            <a:lvl5pPr marL="2197100" indent="-342900" defTabSz="179388"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5pPr>
            <a:lvl6pPr marL="26543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6pPr>
            <a:lvl7pPr marL="31115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7pPr>
            <a:lvl8pPr marL="35687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8pPr>
            <a:lvl9pPr marL="4025900" indent="-342900" defTabSz="179388" fontAlgn="base" latinLnBrk="1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itchFamily="34" charset="-127"/>
                <a:ea typeface="Gulim" pitchFamily="34" charset="-127"/>
              </a:defRPr>
            </a:lvl9pPr>
          </a:lstStyle>
          <a:p>
            <a:pPr algn="l"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solidFill>
                  <a:srgbClr val="E83B18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机密性</a:t>
            </a:r>
          </a:p>
          <a:p>
            <a:pPr algn="l">
              <a:spcBef>
                <a:spcPts val="6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solidFill>
                  <a:srgbClr val="E83B18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完整性</a:t>
            </a:r>
          </a:p>
          <a:p>
            <a:pPr algn="l"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可用性</a:t>
            </a:r>
          </a:p>
          <a:p>
            <a:pPr algn="l">
              <a:spcBef>
                <a:spcPts val="6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真实性</a:t>
            </a:r>
          </a:p>
          <a:p>
            <a:pPr algn="l">
              <a:spcBef>
                <a:spcPct val="20000"/>
              </a:spcBef>
              <a:buClr>
                <a:srgbClr val="3A0074"/>
              </a:buClr>
              <a:buSzPct val="60000"/>
              <a:buFont typeface="Wingdings" pitchFamily="2" charset="2"/>
              <a:buChar char="£"/>
            </a:pPr>
            <a:r>
              <a:rPr lang="zh-CN" altLang="en-US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 可计量性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4068762" y="3293328"/>
            <a:ext cx="827088" cy="827087"/>
          </a:xfrm>
          <a:prstGeom prst="rightArrow">
            <a:avLst>
              <a:gd name="adj1" fmla="val 79796"/>
              <a:gd name="adj2" fmla="val 37625"/>
            </a:avLst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10800000" scaled="0"/>
            <a:tileRect/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/>
          </a:p>
        </p:txBody>
      </p:sp>
      <p:pic>
        <p:nvPicPr>
          <p:cNvPr id="9" name="Picture 5" descr="rrect(투명)01-1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750" y="1772816"/>
            <a:ext cx="3598862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377281" y="3152873"/>
            <a:ext cx="2644775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71463" indent="-271463" algn="l">
              <a:buSzPct val="60000"/>
              <a:buFont typeface="Wingdings" pitchFamily="2" charset="2"/>
              <a:buChar char="p"/>
            </a:pPr>
            <a:r>
              <a:rPr lang="zh-CN" altLang="en-US" sz="2200" dirty="0">
                <a:latin typeface="微软雅黑" pitchFamily="34" charset="-122"/>
                <a:ea typeface="微软雅黑" pitchFamily="34" charset="-122"/>
              </a:rPr>
              <a:t>某个实体的行为可以被唯一追踪到，即溯源</a:t>
            </a:r>
            <a:endParaRPr lang="en-US" altLang="zh-CN" sz="2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>
                <a:solidFill>
                  <a:srgbClr val="000000"/>
                </a:solidFill>
              </a:rPr>
              <a:pPr/>
              <a:t>69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89369" y="5718714"/>
            <a:ext cx="5565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能够追踪安全违规的责任方</a:t>
            </a:r>
          </a:p>
        </p:txBody>
      </p:sp>
    </p:spTree>
    <p:extLst>
      <p:ext uri="{BB962C8B-B14F-4D97-AF65-F5344CB8AC3E}">
        <p14:creationId xmlns:p14="http://schemas.microsoft.com/office/powerpoint/2010/main" val="1060762754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整 体介 绍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9813" y="1484784"/>
            <a:ext cx="8554187" cy="1872208"/>
          </a:xfrm>
        </p:spPr>
        <p:txBody>
          <a:bodyPr/>
          <a:lstStyle/>
          <a:p>
            <a:pPr>
              <a:lnSpc>
                <a:spcPct val="150000"/>
              </a:lnSpc>
              <a:buFont typeface="微软雅黑" panose="020B0503020204020204" pitchFamily="34" charset="-122"/>
              <a:buChar char="◎"/>
            </a:pPr>
            <a:r>
              <a:rPr lang="zh-CN" altLang="en-US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密码学</a:t>
            </a:r>
            <a:endParaRPr lang="en-US" altLang="zh-CN" b="0" dirty="0">
              <a:solidFill>
                <a:srgbClr val="00517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			             			             	</a:t>
            </a:r>
          </a:p>
          <a:p>
            <a:pPr>
              <a:buFont typeface="Wingdings" pitchFamily="2" charset="2"/>
              <a:buNone/>
            </a:pP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7</a:t>
            </a:fld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1484784" y="5517232"/>
            <a:ext cx="5742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大家都爱学习网络安全技术！</a:t>
            </a:r>
          </a:p>
        </p:txBody>
      </p:sp>
      <p:sp>
        <p:nvSpPr>
          <p:cNvPr id="5" name="下箭头 4"/>
          <p:cNvSpPr/>
          <p:nvPr/>
        </p:nvSpPr>
        <p:spPr bwMode="auto">
          <a:xfrm>
            <a:off x="3707904" y="4643601"/>
            <a:ext cx="648072" cy="783377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704" y="3264659"/>
            <a:ext cx="85804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KUIP1HXHW/cG40uGRyCnEoSeOdDjVBxj7uck5U+qSvzzbRmC2Ok2E3pITcQRU70L</a:t>
            </a:r>
          </a:p>
        </p:txBody>
      </p:sp>
      <p:sp>
        <p:nvSpPr>
          <p:cNvPr id="9" name="矩形 8"/>
          <p:cNvSpPr/>
          <p:nvPr/>
        </p:nvSpPr>
        <p:spPr>
          <a:xfrm>
            <a:off x="2773801" y="4689767"/>
            <a:ext cx="54634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算法</a:t>
            </a:r>
            <a:r>
              <a:rPr lang="en-US" altLang="zh-CN" b="1" dirty="0">
                <a:solidFill>
                  <a:srgbClr val="C00000"/>
                </a:solidFill>
              </a:rPr>
              <a:t>+</a:t>
            </a:r>
            <a:r>
              <a:rPr lang="zh-CN" altLang="en-US" b="1" dirty="0">
                <a:solidFill>
                  <a:srgbClr val="C00000"/>
                </a:solidFill>
              </a:rPr>
              <a:t>密钥</a:t>
            </a:r>
          </a:p>
        </p:txBody>
      </p:sp>
      <p:sp>
        <p:nvSpPr>
          <p:cNvPr id="11" name="矩形 10"/>
          <p:cNvSpPr/>
          <p:nvPr/>
        </p:nvSpPr>
        <p:spPr>
          <a:xfrm>
            <a:off x="7166364" y="5517232"/>
            <a:ext cx="10367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明文</a:t>
            </a:r>
          </a:p>
        </p:txBody>
      </p:sp>
      <p:sp>
        <p:nvSpPr>
          <p:cNvPr id="12" name="矩形 11"/>
          <p:cNvSpPr/>
          <p:nvPr/>
        </p:nvSpPr>
        <p:spPr>
          <a:xfrm>
            <a:off x="7950348" y="3803268"/>
            <a:ext cx="10367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密文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6573DAC-29CD-4404-8A4C-0462FD91C122}"/>
              </a:ext>
            </a:extLst>
          </p:cNvPr>
          <p:cNvSpPr/>
          <p:nvPr/>
        </p:nvSpPr>
        <p:spPr>
          <a:xfrm>
            <a:off x="1666118" y="2584448"/>
            <a:ext cx="64015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把不认识的还原成认识的！（解密）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2969768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9" grpId="0"/>
      <p:bldP spid="11" grpId="0"/>
      <p:bldP spid="1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网络安全目标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A62A-6A58-414B-BFC3-B4B5C8DC193A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>
                <a:solidFill>
                  <a:srgbClr val="000000"/>
                </a:solidFill>
              </a:rPr>
              <a:pPr/>
              <a:t>70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D28D6A0-0C15-4AE6-82BC-BBA1C1C487C2}"/>
              </a:ext>
            </a:extLst>
          </p:cNvPr>
          <p:cNvSpPr/>
          <p:nvPr/>
        </p:nvSpPr>
        <p:spPr>
          <a:xfrm>
            <a:off x="304403" y="1290422"/>
            <a:ext cx="8839597" cy="1975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可计量性例子：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740BCF-2636-4FD6-9B9D-BC161C39F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255" y="1218081"/>
            <a:ext cx="5235394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09081"/>
      </p:ext>
    </p:extLst>
  </p:cSld>
  <p:clrMapOvr>
    <a:masterClrMapping/>
  </p:clrMapOvr>
  <p:transition>
    <p:wipe dir="d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网络安全目标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A62A-6A58-414B-BFC3-B4B5C8DC193A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>
                <a:solidFill>
                  <a:srgbClr val="000000"/>
                </a:solidFill>
              </a:rPr>
              <a:pPr/>
              <a:t>71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D28D6A0-0C15-4AE6-82BC-BBA1C1C487C2}"/>
              </a:ext>
            </a:extLst>
          </p:cNvPr>
          <p:cNvSpPr/>
          <p:nvPr/>
        </p:nvSpPr>
        <p:spPr>
          <a:xfrm>
            <a:off x="304403" y="1290422"/>
            <a:ext cx="8839597" cy="1975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可计量性例子：</a:t>
            </a: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C921EF-CDEC-4A5F-98E0-F743D9248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4" y="2708920"/>
            <a:ext cx="9144000" cy="347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22831"/>
      </p:ext>
    </p:extLst>
  </p:cSld>
  <p:clrMapOvr>
    <a:masterClrMapping/>
  </p:clrMapOvr>
  <p:transition>
    <p:wipe dir="d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网络安全目标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060FF-94A2-4B6B-BAEC-24E401458555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884643" y="1809750"/>
            <a:ext cx="7164387" cy="428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kumimoji="1" sz="32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kumimoji="1" sz="28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4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楷体_GB2312" pitchFamily="49" charset="-122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639763" lvl="1">
              <a:spcBef>
                <a:spcPct val="35000"/>
              </a:spcBef>
              <a:buClr>
                <a:srgbClr val="3A0074"/>
              </a:buClr>
              <a:buSzPct val="60000"/>
              <a:buFont typeface="Wingdings" pitchFamily="2" charset="2"/>
              <a:buNone/>
            </a:pPr>
            <a:endParaRPr lang="zh-CN" altLang="en-US" b="1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>
                <a:solidFill>
                  <a:srgbClr val="000000"/>
                </a:solidFill>
              </a:rPr>
              <a:pPr/>
              <a:t>72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75" y="3471421"/>
            <a:ext cx="2205460" cy="22054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516292" y="1323017"/>
            <a:ext cx="3312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机密性</a:t>
            </a:r>
            <a:endParaRPr lang="en-US" altLang="zh-CN" b="1" dirty="0"/>
          </a:p>
          <a:p>
            <a:r>
              <a:rPr lang="zh-CN" altLang="en-US" b="1" dirty="0"/>
              <a:t>完整性</a:t>
            </a:r>
            <a:endParaRPr lang="en-US" altLang="zh-CN" b="1" dirty="0"/>
          </a:p>
          <a:p>
            <a:r>
              <a:rPr lang="zh-CN" altLang="en-US" b="1" dirty="0"/>
              <a:t>可用性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-468560" y="2150837"/>
            <a:ext cx="39282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真实性</a:t>
            </a:r>
            <a:endParaRPr lang="en-US" altLang="zh-CN" b="1" dirty="0"/>
          </a:p>
          <a:p>
            <a:r>
              <a:rPr lang="zh-CN" altLang="en-US" b="1" dirty="0"/>
              <a:t>可计量性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3" y="3056259"/>
            <a:ext cx="3770132" cy="303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20422"/>
      </p:ext>
    </p:extLst>
  </p:cSld>
  <p:clrMapOvr>
    <a:masterClrMapping/>
  </p:clrMapOvr>
  <p:transition>
    <p:wipe dir="d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网络安全目标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060FF-94A2-4B6B-BAEC-24E401458555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>
                <a:solidFill>
                  <a:srgbClr val="000000"/>
                </a:solidFill>
              </a:rPr>
              <a:pPr/>
              <a:t>73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14808" y="1183519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安全目标：例子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4B5939-D0A5-4F73-88CD-FCCA950E3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" y="2233102"/>
            <a:ext cx="9144000" cy="384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01307"/>
      </p:ext>
    </p:extLst>
  </p:cSld>
  <p:clrMapOvr>
    <a:masterClrMapping/>
  </p:clrMapOvr>
  <p:transition>
    <p:wipe dir="d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网络安全目标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060FF-94A2-4B6B-BAEC-24E401458555}" type="datetime2">
              <a:rPr lang="zh-CN" altLang="en-US" smtClean="0">
                <a:solidFill>
                  <a:srgbClr val="000000"/>
                </a:solidFill>
              </a:rPr>
              <a:t>2025年2月20日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>
                <a:solidFill>
                  <a:srgbClr val="000000"/>
                </a:solidFill>
              </a:rPr>
              <a:pPr/>
              <a:t>74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-14808" y="1183519"/>
            <a:ext cx="331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安全目标：例子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051720" y="1916832"/>
            <a:ext cx="4248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身份证泄露给第三方？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923396" y="2780928"/>
            <a:ext cx="3800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车票信息被修改？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923395" y="3509885"/>
            <a:ext cx="3800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春节买不到票？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763688" y="4281594"/>
            <a:ext cx="4248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注册时需要实名认证？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42805" y="5112529"/>
            <a:ext cx="6876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存储与分析订票信息日志，打击黄牛？</a:t>
            </a:r>
          </a:p>
        </p:txBody>
      </p:sp>
    </p:spTree>
    <p:extLst>
      <p:ext uri="{BB962C8B-B14F-4D97-AF65-F5344CB8AC3E}">
        <p14:creationId xmlns:p14="http://schemas.microsoft.com/office/powerpoint/2010/main" val="3454323720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6" descr="E:\工作文档\培训\学员资料\学员资料\参考资料\按钮素材\圆形文本框\透明文本框\透明蓝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2279" y="2449456"/>
            <a:ext cx="1398154" cy="1371909"/>
          </a:xfrm>
          <a:prstGeom prst="rect">
            <a:avLst/>
          </a:prstGeom>
          <a:noFill/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263A6-0413-43D2-926C-9E28BE9F38F7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27384"/>
            <a:ext cx="7921625" cy="1008062"/>
          </a:xfrm>
        </p:spPr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     第一章 引言</a:t>
            </a:r>
          </a:p>
        </p:txBody>
      </p:sp>
      <p:sp>
        <p:nvSpPr>
          <p:cNvPr id="11296" name="Text Box 32"/>
          <p:cNvSpPr txBox="1">
            <a:spLocks noChangeArrowheads="1"/>
          </p:cNvSpPr>
          <p:nvPr/>
        </p:nvSpPr>
        <p:spPr bwMode="auto">
          <a:xfrm>
            <a:off x="611188" y="373063"/>
            <a:ext cx="720725" cy="8239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altLang="zh-CN" sz="4800" b="1">
                <a:solidFill>
                  <a:schemeClr val="bg1"/>
                </a:solidFill>
                <a:latin typeface="Arial Black" pitchFamily="34" charset="0"/>
              </a:rPr>
              <a:t>1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F4C7-6BA9-47AB-AC85-63C69617069F}" type="slidenum">
              <a:rPr lang="en-US" altLang="zh-CN" smtClean="0"/>
              <a:pPr/>
              <a:t>75</a:t>
            </a:fld>
            <a:endParaRPr lang="en-US" altLang="zh-CN"/>
          </a:p>
        </p:txBody>
      </p:sp>
      <p:cxnSp>
        <p:nvCxnSpPr>
          <p:cNvPr id="55" name="直接连接符 54"/>
          <p:cNvCxnSpPr/>
          <p:nvPr/>
        </p:nvCxnSpPr>
        <p:spPr>
          <a:xfrm rot="5400000" flipH="1" flipV="1">
            <a:off x="2221881" y="1596029"/>
            <a:ext cx="947582" cy="756247"/>
          </a:xfrm>
          <a:prstGeom prst="line">
            <a:avLst/>
          </a:prstGeom>
          <a:ln>
            <a:solidFill>
              <a:srgbClr val="899B9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85" idx="1"/>
          </p:cNvCxnSpPr>
          <p:nvPr/>
        </p:nvCxnSpPr>
        <p:spPr>
          <a:xfrm>
            <a:off x="2533729" y="3281023"/>
            <a:ext cx="1238770" cy="4679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92" idx="1"/>
          </p:cNvCxnSpPr>
          <p:nvPr/>
        </p:nvCxnSpPr>
        <p:spPr>
          <a:xfrm>
            <a:off x="2347556" y="3687712"/>
            <a:ext cx="984438" cy="1234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8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63688" y="2726032"/>
            <a:ext cx="589334" cy="584060"/>
          </a:xfrm>
          <a:prstGeom prst="rect">
            <a:avLst/>
          </a:prstGeom>
          <a:noFill/>
        </p:spPr>
      </p:pic>
      <p:grpSp>
        <p:nvGrpSpPr>
          <p:cNvPr id="59" name="组合 83"/>
          <p:cNvGrpSpPr/>
          <p:nvPr/>
        </p:nvGrpSpPr>
        <p:grpSpPr>
          <a:xfrm>
            <a:off x="3793330" y="4742077"/>
            <a:ext cx="2929199" cy="324000"/>
            <a:chOff x="3725452" y="554348"/>
            <a:chExt cx="2929199" cy="324000"/>
          </a:xfrm>
        </p:grpSpPr>
        <p:pic>
          <p:nvPicPr>
            <p:cNvPr id="60" name="Picture 5" descr="E:\工作文档\培训\学员资料\学员资料\参考资料\按钮素材\标题栏\水晶标题栏\灰色水晶标题1.png"/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725452" y="554348"/>
              <a:ext cx="2929199" cy="324000"/>
            </a:xfrm>
            <a:prstGeom prst="rect">
              <a:avLst/>
            </a:prstGeom>
            <a:noFill/>
          </p:spPr>
        </p:pic>
        <p:sp>
          <p:nvSpPr>
            <p:cNvPr id="61" name="AutoShape 11"/>
            <p:cNvSpPr>
              <a:spLocks noChangeArrowheads="1"/>
            </p:cNvSpPr>
            <p:nvPr/>
          </p:nvSpPr>
          <p:spPr bwMode="auto">
            <a:xfrm>
              <a:off x="3912180" y="606881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kumimoji="1" lang="zh-CN" altLang="en-US" sz="16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攻击面和攻击树</a:t>
              </a:r>
              <a:endParaRPr kumimoji="1" lang="zh-CN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2" name="组合 80"/>
          <p:cNvGrpSpPr/>
          <p:nvPr/>
        </p:nvGrpSpPr>
        <p:grpSpPr>
          <a:xfrm>
            <a:off x="4117961" y="4157309"/>
            <a:ext cx="3073175" cy="324000"/>
            <a:chOff x="3478763" y="516373"/>
            <a:chExt cx="3144757" cy="324000"/>
          </a:xfrm>
        </p:grpSpPr>
        <p:pic>
          <p:nvPicPr>
            <p:cNvPr id="63" name="Picture 5" descr="E:\工作文档\培训\学员资料\学员资料\参考资料\按钮素材\标题栏\水晶标题栏\灰色水晶标题1.png"/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478763" y="516373"/>
              <a:ext cx="3144757" cy="324000"/>
            </a:xfrm>
            <a:prstGeom prst="rect">
              <a:avLst/>
            </a:prstGeom>
            <a:noFill/>
          </p:spPr>
        </p:pic>
        <p:sp>
          <p:nvSpPr>
            <p:cNvPr id="64" name="AutoShape 11"/>
            <p:cNvSpPr>
              <a:spLocks noChangeArrowheads="1"/>
            </p:cNvSpPr>
            <p:nvPr/>
          </p:nvSpPr>
          <p:spPr bwMode="auto">
            <a:xfrm>
              <a:off x="3799658" y="545299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kumimoji="1" lang="zh-CN" altLang="en-US" sz="1600" dirty="0">
                  <a:latin typeface="微软雅黑" pitchFamily="34" charset="-122"/>
                  <a:ea typeface="微软雅黑" pitchFamily="34" charset="-122"/>
                </a:rPr>
                <a:t>基本安全设计准则</a:t>
              </a:r>
              <a:endParaRPr kumimoji="1" lang="zh-CN" altLang="zh-CN" sz="16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5" name="组合 77"/>
          <p:cNvGrpSpPr/>
          <p:nvPr/>
        </p:nvGrpSpPr>
        <p:grpSpPr>
          <a:xfrm>
            <a:off x="4230038" y="3572541"/>
            <a:ext cx="3202132" cy="324000"/>
            <a:chOff x="3693553" y="506823"/>
            <a:chExt cx="2929199" cy="324000"/>
          </a:xfrm>
        </p:grpSpPr>
        <p:pic>
          <p:nvPicPr>
            <p:cNvPr id="66" name="Picture 5" descr="E:\工作文档\培训\学员资料\学员资料\参考资料\按钮素材\标题栏\水晶标题栏\灰色水晶标题1.png"/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693553" y="506823"/>
              <a:ext cx="2929199" cy="324000"/>
            </a:xfrm>
            <a:prstGeom prst="rect">
              <a:avLst/>
            </a:prstGeom>
            <a:noFill/>
          </p:spPr>
        </p:pic>
        <p:sp>
          <p:nvSpPr>
            <p:cNvPr id="67" name="AutoShape 11"/>
            <p:cNvSpPr>
              <a:spLocks noChangeArrowheads="1"/>
            </p:cNvSpPr>
            <p:nvPr/>
          </p:nvSpPr>
          <p:spPr bwMode="auto">
            <a:xfrm>
              <a:off x="3896594" y="524033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kumimoji="1" lang="zh-CN" altLang="en-US" sz="1600" dirty="0">
                  <a:latin typeface="微软雅黑" pitchFamily="34" charset="-122"/>
                  <a:ea typeface="微软雅黑" pitchFamily="34" charset="-122"/>
                </a:rPr>
                <a:t>安全机制</a:t>
              </a:r>
              <a:endParaRPr kumimoji="1" lang="zh-CN" altLang="zh-CN" sz="16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8" name="组合 74"/>
          <p:cNvGrpSpPr/>
          <p:nvPr/>
        </p:nvGrpSpPr>
        <p:grpSpPr>
          <a:xfrm>
            <a:off x="4232914" y="2987773"/>
            <a:ext cx="3199255" cy="324000"/>
            <a:chOff x="3716670" y="525848"/>
            <a:chExt cx="2929199" cy="324000"/>
          </a:xfrm>
        </p:grpSpPr>
        <p:pic>
          <p:nvPicPr>
            <p:cNvPr id="69" name="Picture 5" descr="E:\工作文档\培训\学员资料\学员资料\参考资料\按钮素材\标题栏\水晶标题栏\灰色水晶标题1.png"/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716670" y="525848"/>
              <a:ext cx="2929199" cy="324000"/>
            </a:xfrm>
            <a:prstGeom prst="rect">
              <a:avLst/>
            </a:prstGeom>
            <a:noFill/>
          </p:spPr>
        </p:pic>
        <p:sp>
          <p:nvSpPr>
            <p:cNvPr id="70" name="AutoShape 11"/>
            <p:cNvSpPr>
              <a:spLocks noChangeArrowheads="1"/>
            </p:cNvSpPr>
            <p:nvPr/>
          </p:nvSpPr>
          <p:spPr bwMode="auto">
            <a:xfrm>
              <a:off x="3964585" y="545615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kumimoji="1" lang="zh-CN" altLang="en-US" sz="1600" dirty="0">
                  <a:latin typeface="微软雅黑" pitchFamily="34" charset="-122"/>
                  <a:ea typeface="微软雅黑" pitchFamily="34" charset="-122"/>
                </a:rPr>
                <a:t>安全服务</a:t>
              </a:r>
              <a:endParaRPr kumimoji="1" lang="zh-CN" altLang="zh-CN" sz="16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1" name="组合 71"/>
          <p:cNvGrpSpPr/>
          <p:nvPr/>
        </p:nvGrpSpPr>
        <p:grpSpPr>
          <a:xfrm>
            <a:off x="4121278" y="2403005"/>
            <a:ext cx="3091124" cy="324000"/>
            <a:chOff x="3727123" y="544873"/>
            <a:chExt cx="2929199" cy="324000"/>
          </a:xfrm>
        </p:grpSpPr>
        <p:pic>
          <p:nvPicPr>
            <p:cNvPr id="72" name="Picture 5" descr="E:\工作文档\培训\学员资料\学员资料\参考资料\按钮素材\标题栏\水晶标题栏\灰色水晶标题1.png"/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727123" y="544873"/>
              <a:ext cx="2929199" cy="324000"/>
            </a:xfrm>
            <a:prstGeom prst="rect">
              <a:avLst/>
            </a:prstGeom>
            <a:noFill/>
          </p:spPr>
        </p:pic>
        <p:sp>
          <p:nvSpPr>
            <p:cNvPr id="73" name="AutoShape 11"/>
            <p:cNvSpPr>
              <a:spLocks noChangeArrowheads="1"/>
            </p:cNvSpPr>
            <p:nvPr/>
          </p:nvSpPr>
          <p:spPr bwMode="auto">
            <a:xfrm>
              <a:off x="3960839" y="577198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zh-CN" altLang="en-US" sz="16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安全攻击</a:t>
              </a:r>
              <a:endParaRPr lang="zh-CN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4" name="组合 68"/>
          <p:cNvGrpSpPr/>
          <p:nvPr/>
        </p:nvGrpSpPr>
        <p:grpSpPr>
          <a:xfrm>
            <a:off x="3889027" y="1818237"/>
            <a:ext cx="2929199" cy="324000"/>
            <a:chOff x="3774177" y="544848"/>
            <a:chExt cx="2929199" cy="324000"/>
          </a:xfrm>
        </p:grpSpPr>
        <p:pic>
          <p:nvPicPr>
            <p:cNvPr id="75" name="Picture 5" descr="E:\工作文档\培训\学员资料\学员资料\参考资料\按钮素材\标题栏\水晶标题栏\灰色水晶标题1.png"/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774177" y="544848"/>
              <a:ext cx="2929199" cy="324000"/>
            </a:xfrm>
            <a:prstGeom prst="rect">
              <a:avLst/>
            </a:prstGeom>
            <a:noFill/>
            <a:effectLst/>
          </p:spPr>
        </p:pic>
        <p:sp>
          <p:nvSpPr>
            <p:cNvPr id="76" name="AutoShape 11"/>
            <p:cNvSpPr>
              <a:spLocks noChangeArrowheads="1"/>
            </p:cNvSpPr>
            <p:nvPr/>
          </p:nvSpPr>
          <p:spPr bwMode="auto">
            <a:xfrm>
              <a:off x="3889419" y="566015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kumimoji="0" lang="en-US" altLang="zh-CN" sz="1600" dirty="0">
                  <a:latin typeface="微软雅黑" pitchFamily="34" charset="-122"/>
                  <a:ea typeface="微软雅黑" pitchFamily="34" charset="-122"/>
                </a:rPr>
                <a:t>OSI</a:t>
              </a:r>
              <a:r>
                <a:rPr kumimoji="0" lang="zh-CN" altLang="en-US" sz="1600" dirty="0">
                  <a:latin typeface="微软雅黑" pitchFamily="34" charset="-122"/>
                  <a:ea typeface="微软雅黑" pitchFamily="34" charset="-122"/>
                </a:rPr>
                <a:t>安全体系架构</a:t>
              </a:r>
            </a:p>
          </p:txBody>
        </p:sp>
      </p:grpSp>
      <p:pic>
        <p:nvPicPr>
          <p:cNvPr id="80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72499" y="2935988"/>
            <a:ext cx="474948" cy="473557"/>
          </a:xfrm>
          <a:prstGeom prst="rect">
            <a:avLst/>
          </a:prstGeom>
          <a:noFill/>
        </p:spPr>
      </p:pic>
      <p:pic>
        <p:nvPicPr>
          <p:cNvPr id="81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8452" y="4088390"/>
            <a:ext cx="474948" cy="473557"/>
          </a:xfrm>
          <a:prstGeom prst="rect">
            <a:avLst/>
          </a:prstGeom>
          <a:noFill/>
        </p:spPr>
      </p:pic>
      <p:pic>
        <p:nvPicPr>
          <p:cNvPr id="82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23538" y="4664591"/>
            <a:ext cx="474948" cy="473557"/>
          </a:xfrm>
          <a:prstGeom prst="rect">
            <a:avLst/>
          </a:prstGeom>
          <a:noFill/>
        </p:spPr>
      </p:pic>
      <p:sp>
        <p:nvSpPr>
          <p:cNvPr id="83" name="TextBox 72"/>
          <p:cNvSpPr txBox="1"/>
          <p:nvPr/>
        </p:nvSpPr>
        <p:spPr>
          <a:xfrm>
            <a:off x="3666775" y="4153519"/>
            <a:ext cx="438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1.6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TextBox 73"/>
          <p:cNvSpPr txBox="1"/>
          <p:nvPr/>
        </p:nvSpPr>
        <p:spPr>
          <a:xfrm>
            <a:off x="3739988" y="3032849"/>
            <a:ext cx="509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5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72499" y="3512189"/>
            <a:ext cx="474948" cy="473557"/>
          </a:xfrm>
          <a:prstGeom prst="rect">
            <a:avLst/>
          </a:prstGeom>
          <a:noFill/>
        </p:spPr>
      </p:pic>
      <p:pic>
        <p:nvPicPr>
          <p:cNvPr id="86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8452" y="2359787"/>
            <a:ext cx="474948" cy="473557"/>
          </a:xfrm>
          <a:prstGeom prst="rect">
            <a:avLst/>
          </a:prstGeom>
          <a:noFill/>
        </p:spPr>
      </p:pic>
      <p:pic>
        <p:nvPicPr>
          <p:cNvPr id="87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40501" y="1783586"/>
            <a:ext cx="474948" cy="473557"/>
          </a:xfrm>
          <a:prstGeom prst="rect">
            <a:avLst/>
          </a:prstGeom>
          <a:noFill/>
        </p:spPr>
      </p:pic>
      <p:sp>
        <p:nvSpPr>
          <p:cNvPr id="89" name="TextBox 78"/>
          <p:cNvSpPr txBox="1"/>
          <p:nvPr/>
        </p:nvSpPr>
        <p:spPr>
          <a:xfrm>
            <a:off x="3424940" y="1870855"/>
            <a:ext cx="444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TextBox 79"/>
          <p:cNvSpPr txBox="1"/>
          <p:nvPr/>
        </p:nvSpPr>
        <p:spPr>
          <a:xfrm>
            <a:off x="3652409" y="2442264"/>
            <a:ext cx="43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TextBox 80"/>
          <p:cNvSpPr txBox="1"/>
          <p:nvPr/>
        </p:nvSpPr>
        <p:spPr>
          <a:xfrm>
            <a:off x="3772500" y="3581107"/>
            <a:ext cx="453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TextBox 81"/>
          <p:cNvSpPr txBox="1"/>
          <p:nvPr/>
        </p:nvSpPr>
        <p:spPr>
          <a:xfrm>
            <a:off x="3331994" y="4760411"/>
            <a:ext cx="448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1.7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9" name="直接连接符 98"/>
          <p:cNvCxnSpPr>
            <a:endCxn id="87" idx="1"/>
          </p:cNvCxnSpPr>
          <p:nvPr/>
        </p:nvCxnSpPr>
        <p:spPr>
          <a:xfrm flipV="1">
            <a:off x="2533729" y="2020365"/>
            <a:ext cx="906772" cy="5711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endCxn id="81" idx="1"/>
          </p:cNvCxnSpPr>
          <p:nvPr/>
        </p:nvCxnSpPr>
        <p:spPr>
          <a:xfrm>
            <a:off x="2533729" y="3512189"/>
            <a:ext cx="1124723" cy="8129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endCxn id="86" idx="1"/>
          </p:cNvCxnSpPr>
          <p:nvPr/>
        </p:nvCxnSpPr>
        <p:spPr>
          <a:xfrm flipV="1">
            <a:off x="2642792" y="2596566"/>
            <a:ext cx="1015660" cy="2367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endCxn id="80" idx="1"/>
          </p:cNvCxnSpPr>
          <p:nvPr/>
        </p:nvCxnSpPr>
        <p:spPr>
          <a:xfrm flipV="1">
            <a:off x="2704153" y="3172767"/>
            <a:ext cx="1068346" cy="28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50" name="组合 83">
            <a:extLst>
              <a:ext uri="{FF2B5EF4-FFF2-40B4-BE49-F238E27FC236}">
                <a16:creationId xmlns:a16="http://schemas.microsoft.com/office/drawing/2014/main" id="{21F830D8-EA1E-410B-97A8-56D1CBC9779D}"/>
              </a:ext>
            </a:extLst>
          </p:cNvPr>
          <p:cNvGrpSpPr/>
          <p:nvPr/>
        </p:nvGrpSpPr>
        <p:grpSpPr>
          <a:xfrm>
            <a:off x="3587017" y="5318278"/>
            <a:ext cx="2929199" cy="324000"/>
            <a:chOff x="3725452" y="554348"/>
            <a:chExt cx="2929199" cy="324000"/>
          </a:xfrm>
        </p:grpSpPr>
        <p:pic>
          <p:nvPicPr>
            <p:cNvPr id="51" name="Picture 5" descr="E:\工作文档\培训\学员资料\学员资料\参考资料\按钮素材\标题栏\水晶标题栏\灰色水晶标题1.png">
              <a:extLst>
                <a:ext uri="{FF2B5EF4-FFF2-40B4-BE49-F238E27FC236}">
                  <a16:creationId xmlns:a16="http://schemas.microsoft.com/office/drawing/2014/main" id="{4EDB62DB-1BD5-467E-AA18-E20795549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725452" y="554348"/>
              <a:ext cx="2929199" cy="324000"/>
            </a:xfrm>
            <a:prstGeom prst="rect">
              <a:avLst/>
            </a:prstGeom>
            <a:noFill/>
          </p:spPr>
        </p:pic>
        <p:sp>
          <p:nvSpPr>
            <p:cNvPr id="52" name="AutoShape 11">
              <a:extLst>
                <a:ext uri="{FF2B5EF4-FFF2-40B4-BE49-F238E27FC236}">
                  <a16:creationId xmlns:a16="http://schemas.microsoft.com/office/drawing/2014/main" id="{4CECCF2E-5706-4FFD-B765-A95FB5A7C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2180" y="606881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网络安全模型</a:t>
              </a:r>
              <a:endParaRPr lang="zh-CN" altLang="zh-CN" sz="16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4" name="组合 83">
            <a:extLst>
              <a:ext uri="{FF2B5EF4-FFF2-40B4-BE49-F238E27FC236}">
                <a16:creationId xmlns:a16="http://schemas.microsoft.com/office/drawing/2014/main" id="{4F5A38BE-BE4B-4F75-8201-AD15E5F1AFC2}"/>
              </a:ext>
            </a:extLst>
          </p:cNvPr>
          <p:cNvGrpSpPr/>
          <p:nvPr/>
        </p:nvGrpSpPr>
        <p:grpSpPr>
          <a:xfrm>
            <a:off x="3416076" y="5796042"/>
            <a:ext cx="2929199" cy="324000"/>
            <a:chOff x="3725452" y="554348"/>
            <a:chExt cx="2929199" cy="324000"/>
          </a:xfrm>
        </p:grpSpPr>
        <p:pic>
          <p:nvPicPr>
            <p:cNvPr id="94" name="Picture 5" descr="E:\工作文档\培训\学员资料\学员资料\参考资料\按钮素材\标题栏\水晶标题栏\灰色水晶标题1.png">
              <a:extLst>
                <a:ext uri="{FF2B5EF4-FFF2-40B4-BE49-F238E27FC236}">
                  <a16:creationId xmlns:a16="http://schemas.microsoft.com/office/drawing/2014/main" id="{6D031E8A-CD42-46B5-B5E1-0DB4BB0315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725452" y="554348"/>
              <a:ext cx="2929199" cy="324000"/>
            </a:xfrm>
            <a:prstGeom prst="rect">
              <a:avLst/>
            </a:prstGeom>
            <a:noFill/>
          </p:spPr>
        </p:pic>
        <p:sp>
          <p:nvSpPr>
            <p:cNvPr id="95" name="AutoShape 11">
              <a:extLst>
                <a:ext uri="{FF2B5EF4-FFF2-40B4-BE49-F238E27FC236}">
                  <a16:creationId xmlns:a16="http://schemas.microsoft.com/office/drawing/2014/main" id="{0A23EC39-5F1F-46D4-8FDE-F5AE4809F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2180" y="606881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kumimoji="1" lang="zh-CN" altLang="en-US" sz="1600" dirty="0">
                  <a:latin typeface="微软雅黑" pitchFamily="34" charset="-122"/>
                  <a:ea typeface="微软雅黑" pitchFamily="34" charset="-122"/>
                </a:rPr>
                <a:t>标 准</a:t>
              </a:r>
              <a:endParaRPr kumimoji="1" lang="zh-CN" altLang="zh-CN" sz="16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97" name="Picture 8" descr="E:\工作文档\培训\学员资料\学员资料\参考资料\按钮素材\圆形文本框\水晶文本框\水晶灰1.PNG">
            <a:extLst>
              <a:ext uri="{FF2B5EF4-FFF2-40B4-BE49-F238E27FC236}">
                <a16:creationId xmlns:a16="http://schemas.microsoft.com/office/drawing/2014/main" id="{9C1C85C0-387A-4194-9018-992D1C2C5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3796" y="5221952"/>
            <a:ext cx="474948" cy="473557"/>
          </a:xfrm>
          <a:prstGeom prst="rect">
            <a:avLst/>
          </a:prstGeom>
          <a:noFill/>
        </p:spPr>
      </p:pic>
      <p:pic>
        <p:nvPicPr>
          <p:cNvPr id="98" name="Picture 8" descr="E:\工作文档\培训\学员资料\学员资料\参考资料\按钮素材\圆形文本框\水晶文本框\水晶灰1.PNG">
            <a:extLst>
              <a:ext uri="{FF2B5EF4-FFF2-40B4-BE49-F238E27FC236}">
                <a16:creationId xmlns:a16="http://schemas.microsoft.com/office/drawing/2014/main" id="{94E8B2FB-8294-459A-A498-BAB0FE6D5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15816" y="5805264"/>
            <a:ext cx="474948" cy="473557"/>
          </a:xfrm>
          <a:prstGeom prst="rect">
            <a:avLst/>
          </a:prstGeom>
          <a:noFill/>
        </p:spPr>
      </p:pic>
      <p:sp>
        <p:nvSpPr>
          <p:cNvPr id="105" name="TextBox 72">
            <a:extLst>
              <a:ext uri="{FF2B5EF4-FFF2-40B4-BE49-F238E27FC236}">
                <a16:creationId xmlns:a16="http://schemas.microsoft.com/office/drawing/2014/main" id="{A156EB15-E4CD-4704-AA61-3B708721B006}"/>
              </a:ext>
            </a:extLst>
          </p:cNvPr>
          <p:cNvSpPr txBox="1"/>
          <p:nvPr/>
        </p:nvSpPr>
        <p:spPr>
          <a:xfrm>
            <a:off x="3085784" y="5299509"/>
            <a:ext cx="438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1.8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TextBox 72">
            <a:extLst>
              <a:ext uri="{FF2B5EF4-FFF2-40B4-BE49-F238E27FC236}">
                <a16:creationId xmlns:a16="http://schemas.microsoft.com/office/drawing/2014/main" id="{6E86ED66-E66F-41BF-BE6F-AC7586FEA86A}"/>
              </a:ext>
            </a:extLst>
          </p:cNvPr>
          <p:cNvSpPr txBox="1"/>
          <p:nvPr/>
        </p:nvSpPr>
        <p:spPr>
          <a:xfrm>
            <a:off x="2915816" y="5888153"/>
            <a:ext cx="438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1.9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EDA5C00D-61A6-454C-973A-67A351699372}"/>
              </a:ext>
            </a:extLst>
          </p:cNvPr>
          <p:cNvCxnSpPr>
            <a:cxnSpLocks/>
          </p:cNvCxnSpPr>
          <p:nvPr/>
        </p:nvCxnSpPr>
        <p:spPr>
          <a:xfrm>
            <a:off x="2056776" y="3760890"/>
            <a:ext cx="1020115" cy="14610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6F30CD9A-3181-4EA2-9BC7-203B95E95D1D}"/>
              </a:ext>
            </a:extLst>
          </p:cNvPr>
          <p:cNvCxnSpPr>
            <a:cxnSpLocks/>
            <a:endCxn id="98" idx="0"/>
          </p:cNvCxnSpPr>
          <p:nvPr/>
        </p:nvCxnSpPr>
        <p:spPr>
          <a:xfrm>
            <a:off x="1918572" y="3781012"/>
            <a:ext cx="1234718" cy="20242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96" name="组合 74">
            <a:extLst>
              <a:ext uri="{FF2B5EF4-FFF2-40B4-BE49-F238E27FC236}">
                <a16:creationId xmlns:a16="http://schemas.microsoft.com/office/drawing/2014/main" id="{1686574C-1C44-4D4B-A314-EA9F403DEC0D}"/>
              </a:ext>
            </a:extLst>
          </p:cNvPr>
          <p:cNvGrpSpPr/>
          <p:nvPr/>
        </p:nvGrpSpPr>
        <p:grpSpPr>
          <a:xfrm>
            <a:off x="3556474" y="1205085"/>
            <a:ext cx="3199255" cy="324000"/>
            <a:chOff x="3716670" y="525848"/>
            <a:chExt cx="2929199" cy="324000"/>
          </a:xfrm>
        </p:grpSpPr>
        <p:pic>
          <p:nvPicPr>
            <p:cNvPr id="104" name="Picture 5" descr="E:\工作文档\培训\学员资料\学员资料\参考资料\按钮素材\标题栏\水晶标题栏\灰色水晶标题1.png">
              <a:extLst>
                <a:ext uri="{FF2B5EF4-FFF2-40B4-BE49-F238E27FC236}">
                  <a16:creationId xmlns:a16="http://schemas.microsoft.com/office/drawing/2014/main" id="{00432290-A565-4817-9962-8C7168B72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716670" y="525848"/>
              <a:ext cx="2929199" cy="324000"/>
            </a:xfrm>
            <a:prstGeom prst="rect">
              <a:avLst/>
            </a:prstGeom>
            <a:noFill/>
          </p:spPr>
        </p:pic>
        <p:sp>
          <p:nvSpPr>
            <p:cNvPr id="109" name="AutoShape 11">
              <a:extLst>
                <a:ext uri="{FF2B5EF4-FFF2-40B4-BE49-F238E27FC236}">
                  <a16:creationId xmlns:a16="http://schemas.microsoft.com/office/drawing/2014/main" id="{85F815EF-187F-4A62-8475-2E09BAB1F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585" y="545615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kumimoji="1" lang="zh-CN" altLang="en-US" sz="1600" dirty="0">
                  <a:latin typeface="微软雅黑" pitchFamily="34" charset="-122"/>
                  <a:ea typeface="微软雅黑" pitchFamily="34" charset="-122"/>
                </a:rPr>
                <a:t>计算机安全概念</a:t>
              </a:r>
              <a:endParaRPr kumimoji="1" lang="zh-CN" altLang="zh-CN" sz="16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10" name="Picture 8" descr="E:\工作文档\培训\学员资料\学员资料\参考资料\按钮素材\圆形文本框\水晶文本框\水晶灰1.PNG">
            <a:extLst>
              <a:ext uri="{FF2B5EF4-FFF2-40B4-BE49-F238E27FC236}">
                <a16:creationId xmlns:a16="http://schemas.microsoft.com/office/drawing/2014/main" id="{2A6DCB7F-BA71-4371-BD59-D219D8F36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2931" y="1165015"/>
            <a:ext cx="474948" cy="473557"/>
          </a:xfrm>
          <a:prstGeom prst="rect">
            <a:avLst/>
          </a:prstGeom>
          <a:noFill/>
        </p:spPr>
      </p:pic>
      <p:sp>
        <p:nvSpPr>
          <p:cNvPr id="111" name="TextBox 78">
            <a:extLst>
              <a:ext uri="{FF2B5EF4-FFF2-40B4-BE49-F238E27FC236}">
                <a16:creationId xmlns:a16="http://schemas.microsoft.com/office/drawing/2014/main" id="{CA502E78-2B7A-420F-9A79-7E1F2EA9982A}"/>
              </a:ext>
            </a:extLst>
          </p:cNvPr>
          <p:cNvSpPr txBox="1"/>
          <p:nvPr/>
        </p:nvSpPr>
        <p:spPr>
          <a:xfrm>
            <a:off x="3064336" y="1234159"/>
            <a:ext cx="444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811901"/>
      </p:ext>
    </p:extLst>
  </p:cSld>
  <p:clrMapOvr>
    <a:masterClrMapping/>
  </p:clrMapOvr>
  <p:transition>
    <p:wipe dir="d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自选图形 138"/>
          <p:cNvSpPr>
            <a:spLocks noChangeArrowheads="1"/>
          </p:cNvSpPr>
          <p:nvPr/>
        </p:nvSpPr>
        <p:spPr bwMode="auto">
          <a:xfrm>
            <a:off x="3095328" y="1939752"/>
            <a:ext cx="6048672" cy="3845299"/>
          </a:xfrm>
          <a:prstGeom prst="roundRect">
            <a:avLst>
              <a:gd name="adj" fmla="val 6181"/>
            </a:avLst>
          </a:prstGeom>
          <a:solidFill>
            <a:srgbClr val="D4E7F6"/>
          </a:solidFill>
          <a:ln w="25400" algn="ctr">
            <a:solidFill>
              <a:srgbClr val="497E9D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25000"/>
              </a:lnSpc>
              <a:spcBef>
                <a:spcPct val="25000"/>
              </a:spcBef>
              <a:spcAft>
                <a:spcPts val="0"/>
              </a:spcAft>
              <a:buClr>
                <a:srgbClr val="0066FF"/>
              </a:buClr>
              <a:buSzTx/>
              <a:buFont typeface="Wingdings" pitchFamily="2" charset="2"/>
              <a:buChar char="u"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solidFill>
                  <a:schemeClr val="bg1"/>
                </a:solidFill>
              </a:rPr>
              <a:t>     </a:t>
            </a:r>
            <a:r>
              <a:rPr lang="zh-CN" altLang="en-US" b="0" dirty="0">
                <a:solidFill>
                  <a:schemeClr val="bg1"/>
                </a:solidFill>
              </a:rPr>
              <a:t>安全攻击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13B5F-4B06-4CCC-84F1-CF6DD336B0DB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428625" y="473075"/>
            <a:ext cx="1009650" cy="6413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altLang="zh-CN" sz="3600" b="1" dirty="0">
                <a:solidFill>
                  <a:schemeClr val="bg1"/>
                </a:solidFill>
                <a:latin typeface="Arial Black" pitchFamily="34" charset="0"/>
              </a:rPr>
              <a:t>1.3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27969" y="2492896"/>
            <a:ext cx="5784917" cy="3204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安全攻击（</a:t>
            </a:r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X.800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600" dirty="0">
                <a:latin typeface="微软雅黑" pitchFamily="34" charset="-122"/>
                <a:ea typeface="微软雅黑" pitchFamily="34" charset="-122"/>
              </a:rPr>
              <a:t>RFC2828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2600" dirty="0">
              <a:latin typeface="微软雅黑" pitchFamily="34" charset="-122"/>
              <a:ea typeface="微软雅黑" pitchFamily="34" charset="-122"/>
            </a:endParaRPr>
          </a:p>
          <a:p>
            <a:pPr marL="925200" lvl="1" indent="-45720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被动攻击</a:t>
            </a:r>
            <a:r>
              <a:rPr lang="en-US" altLang="zh-CN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AU" altLang="zh-CN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ＭＳ Ｐゴシック" pitchFamily="-107" charset="-128"/>
              </a:rPr>
              <a:t>Passive Attack)</a:t>
            </a:r>
            <a:endParaRPr lang="en-US" altLang="zh-CN" sz="24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720000" lvl="1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企图了解或利用系统信息但不侵袭系统资源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marL="925200" lvl="1" indent="-45720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zh-CN" altLang="en-US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主动攻击</a:t>
            </a:r>
            <a:r>
              <a:rPr lang="en-US" altLang="zh-CN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AU" altLang="zh-CN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Active Attack)</a:t>
            </a:r>
          </a:p>
          <a:p>
            <a:pPr marL="720000" lvl="1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试图改变系统资源或侵袭系统操作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2523-320B-46B9-864B-EA9DC24FC5D1}" type="slidenum">
              <a:rPr lang="en-US" altLang="zh-CN" smtClean="0"/>
              <a:pPr/>
              <a:t>76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" y="2619762"/>
            <a:ext cx="3091096" cy="2485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21108423"/>
      </p:ext>
    </p:extLst>
  </p:cSld>
  <p:clrMapOvr>
    <a:masterClrMapping/>
  </p:clrMapOvr>
  <p:transition>
    <p:wipe dir="d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solidFill>
                  <a:schemeClr val="bg1"/>
                </a:solidFill>
              </a:rPr>
              <a:t>     </a:t>
            </a:r>
            <a:r>
              <a:rPr lang="zh-CN" altLang="en-US" b="0" dirty="0">
                <a:solidFill>
                  <a:schemeClr val="bg1"/>
                </a:solidFill>
              </a:rPr>
              <a:t>被动攻击：北冥神功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13B5F-4B06-4CCC-84F1-CF6DD336B0DB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428625" y="473075"/>
            <a:ext cx="1009650" cy="6413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altLang="zh-CN" sz="3600" b="1" dirty="0">
                <a:solidFill>
                  <a:schemeClr val="bg1"/>
                </a:solidFill>
                <a:latin typeface="Arial Black" pitchFamily="34" charset="0"/>
              </a:rPr>
              <a:t>1.3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2523-320B-46B9-864B-EA9DC24FC5D1}" type="slidenum">
              <a:rPr lang="en-US" altLang="zh-CN" smtClean="0"/>
              <a:pPr/>
              <a:t>77</a:t>
            </a:fld>
            <a:endParaRPr lang="en-US" altLang="zh-CN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5DBFCF1-4AFE-4A66-8FB1-ED07DE20F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416" y="1988840"/>
            <a:ext cx="4149080" cy="39520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AD139D-5988-459F-A524-A5EA46A962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0" y="1988841"/>
            <a:ext cx="4764081" cy="395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54116"/>
      </p:ext>
    </p:extLst>
  </p:cSld>
  <p:clrMapOvr>
    <a:masterClrMapping/>
  </p:clrMapOvr>
  <p:transition>
    <p:wipe dir="d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solidFill>
                  <a:schemeClr val="bg1"/>
                </a:solidFill>
              </a:rPr>
              <a:t>     </a:t>
            </a:r>
            <a:r>
              <a:rPr lang="zh-CN" altLang="en-US" b="0" dirty="0">
                <a:solidFill>
                  <a:schemeClr val="bg1"/>
                </a:solidFill>
              </a:rPr>
              <a:t>被动攻击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00C27-DD98-41A8-A8BE-B1F31EFC5FA3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428625" y="591071"/>
            <a:ext cx="1009650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altLang="zh-CN" sz="2400" b="1" dirty="0">
                <a:solidFill>
                  <a:schemeClr val="bg1"/>
                </a:solidFill>
                <a:latin typeface="Arial Black" pitchFamily="34" charset="0"/>
              </a:rPr>
              <a:t>1.3.1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83450" y="1440072"/>
            <a:ext cx="5929828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被动攻击本质是窃听或监视数据传输</a:t>
            </a:r>
            <a:endParaRPr lang="en-AU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102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065263"/>
            <a:ext cx="7236804" cy="337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3608" y="2564904"/>
            <a:ext cx="2520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消息内容泄漏</a:t>
            </a:r>
            <a:endParaRPr lang="en-US" altLang="zh-CN" sz="2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Release of message content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2160" y="2564904"/>
            <a:ext cx="252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流量分析</a:t>
            </a:r>
            <a:endParaRPr lang="en-US" altLang="zh-CN" sz="2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Traffic analysis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左箭头 4"/>
          <p:cNvSpPr/>
          <p:nvPr/>
        </p:nvSpPr>
        <p:spPr bwMode="auto">
          <a:xfrm>
            <a:off x="3419872" y="2888968"/>
            <a:ext cx="360040" cy="252000"/>
          </a:xfrm>
          <a:prstGeom prst="lef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" name="右箭头 6"/>
          <p:cNvSpPr/>
          <p:nvPr/>
        </p:nvSpPr>
        <p:spPr bwMode="auto">
          <a:xfrm>
            <a:off x="5796136" y="2888968"/>
            <a:ext cx="360040" cy="25200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33450" y="5580529"/>
            <a:ext cx="79590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buClr>
                <a:srgbClr val="FF3399"/>
              </a:buClr>
              <a:buFont typeface="Wingdings" pitchFamily="2" charset="2"/>
              <a:buNone/>
            </a:pPr>
            <a:r>
              <a:rPr lang="zh-CN" altLang="en-US" dirty="0">
                <a:ea typeface="华文新魏" pitchFamily="2" charset="-122"/>
              </a:rPr>
              <a:t>被动攻击非常难以检测，但</a:t>
            </a:r>
            <a:r>
              <a:rPr lang="zh-CN" altLang="en-US" dirty="0">
                <a:solidFill>
                  <a:srgbClr val="C00000"/>
                </a:solidFill>
                <a:ea typeface="华文新魏" pitchFamily="2" charset="-122"/>
              </a:rPr>
              <a:t>可以防范（加密）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2523-320B-46B9-864B-EA9DC24FC5D1}" type="slidenum">
              <a:rPr lang="en-US" altLang="zh-CN" smtClean="0"/>
              <a:pPr/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8304855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5" grpId="0" animBg="1"/>
      <p:bldP spid="7" grpId="0" animBg="1"/>
      <p:bldP spid="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solidFill>
                  <a:schemeClr val="bg1"/>
                </a:solidFill>
              </a:rPr>
              <a:t>     </a:t>
            </a:r>
            <a:r>
              <a:rPr lang="zh-CN" altLang="en-US" b="0" dirty="0">
                <a:solidFill>
                  <a:schemeClr val="bg1"/>
                </a:solidFill>
              </a:rPr>
              <a:t>被动攻击：生活中的例子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00C27-DD98-41A8-A8BE-B1F31EFC5FA3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428625" y="591071"/>
            <a:ext cx="1009650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altLang="zh-CN" sz="2400" b="1" dirty="0">
                <a:solidFill>
                  <a:schemeClr val="bg1"/>
                </a:solidFill>
                <a:latin typeface="Arial Black" pitchFamily="34" charset="0"/>
              </a:rPr>
              <a:t>1.3.1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88572" y="1209901"/>
            <a:ext cx="5708830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消息内容泄露：个人基本信息</a:t>
            </a:r>
            <a:endParaRPr lang="en-AU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2523-320B-46B9-864B-EA9DC24FC5D1}" type="slidenum">
              <a:rPr lang="en-US" altLang="zh-CN" smtClean="0"/>
              <a:pPr/>
              <a:t>79</a:t>
            </a:fld>
            <a:endParaRPr lang="en-US" altLang="zh-CN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85F99FD-C93C-411D-8C78-4E319C1BB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02" y="3073495"/>
            <a:ext cx="4896544" cy="328513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A59E484-5315-4216-9EB1-4E070023B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204" y="1680262"/>
            <a:ext cx="2914796" cy="517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76064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整 体介 绍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9813" y="1484784"/>
            <a:ext cx="8554187" cy="1872208"/>
          </a:xfrm>
        </p:spPr>
        <p:txBody>
          <a:bodyPr/>
          <a:lstStyle/>
          <a:p>
            <a:pPr>
              <a:lnSpc>
                <a:spcPct val="150000"/>
              </a:lnSpc>
              <a:buFont typeface="微软雅黑" panose="020B0503020204020204" pitchFamily="34" charset="-122"/>
              <a:buChar char="◎"/>
            </a:pPr>
            <a:r>
              <a:rPr lang="zh-CN" altLang="en-US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网络安全协议</a:t>
            </a:r>
            <a:endParaRPr lang="en-US" altLang="zh-CN" b="0" dirty="0">
              <a:solidFill>
                <a:srgbClr val="00517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	             			             	</a:t>
            </a:r>
          </a:p>
          <a:p>
            <a:pPr>
              <a:buFont typeface="Wingdings" pitchFamily="2" charset="2"/>
              <a:buNone/>
            </a:pP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8</a:t>
            </a:fld>
            <a:endParaRPr lang="en-US" altLang="zh-CN"/>
          </a:p>
        </p:txBody>
      </p:sp>
      <p:sp>
        <p:nvSpPr>
          <p:cNvPr id="8" name="AutoShape 4" descr="Image result for å¤©ççå°è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700808" y="3140968"/>
            <a:ext cx="574238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Key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怎么来？</a:t>
            </a:r>
            <a:endParaRPr lang="en-US" altLang="zh-CN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  网络安全协议的一个核心目标！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0721885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solidFill>
                  <a:schemeClr val="bg1"/>
                </a:solidFill>
              </a:rPr>
              <a:t>     </a:t>
            </a:r>
            <a:r>
              <a:rPr lang="zh-CN" altLang="en-US" b="0" dirty="0">
                <a:solidFill>
                  <a:schemeClr val="bg1"/>
                </a:solidFill>
              </a:rPr>
              <a:t>被动攻击：生活中的例子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00C27-DD98-41A8-A8BE-B1F31EFC5FA3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428625" y="591071"/>
            <a:ext cx="1009650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altLang="zh-CN" sz="2400" b="1" dirty="0">
                <a:solidFill>
                  <a:schemeClr val="bg1"/>
                </a:solidFill>
                <a:latin typeface="Arial Black" pitchFamily="34" charset="0"/>
              </a:rPr>
              <a:t>1.3.1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9512" y="2996952"/>
            <a:ext cx="3587298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2022</a:t>
            </a:r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年真实案例</a:t>
            </a:r>
            <a:endParaRPr lang="en-AU" altLang="zh-CN" sz="2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2523-320B-46B9-864B-EA9DC24FC5D1}" type="slidenum">
              <a:rPr lang="en-US" altLang="zh-CN" smtClean="0"/>
              <a:pPr/>
              <a:t>80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A66455-D7C4-4A89-AAB5-520F21C02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383" y="886197"/>
            <a:ext cx="3937678" cy="59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42884"/>
      </p:ext>
    </p:extLst>
  </p:cSld>
  <p:clrMapOvr>
    <a:masterClrMapping/>
  </p:clrMapOvr>
  <p:transition>
    <p:wipe dir="d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solidFill>
                  <a:schemeClr val="bg1"/>
                </a:solidFill>
              </a:rPr>
              <a:t>     </a:t>
            </a:r>
            <a:r>
              <a:rPr lang="zh-CN" altLang="en-US" b="0" dirty="0">
                <a:solidFill>
                  <a:schemeClr val="bg1"/>
                </a:solidFill>
              </a:rPr>
              <a:t>被动攻击：生活中的例子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00C27-DD98-41A8-A8BE-B1F31EFC5FA3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428625" y="591071"/>
            <a:ext cx="1009650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altLang="zh-CN" sz="2400" b="1" dirty="0">
                <a:solidFill>
                  <a:schemeClr val="bg1"/>
                </a:solidFill>
                <a:latin typeface="Arial Black" pitchFamily="34" charset="0"/>
              </a:rPr>
              <a:t>1.3.1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11760" y="1244336"/>
            <a:ext cx="5708830" cy="670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流量分析：职业信息</a:t>
            </a:r>
            <a:endParaRPr lang="en-AU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2523-320B-46B9-864B-EA9DC24FC5D1}" type="slidenum">
              <a:rPr lang="en-US" altLang="zh-CN" smtClean="0"/>
              <a:pPr/>
              <a:t>81</a:t>
            </a:fld>
            <a:endParaRPr lang="en-US" altLang="zh-CN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C7DF8B36-8C72-4C1D-B855-FCBA2774E55E}"/>
              </a:ext>
            </a:extLst>
          </p:cNvPr>
          <p:cNvSpPr txBox="1"/>
          <p:nvPr/>
        </p:nvSpPr>
        <p:spPr>
          <a:xfrm>
            <a:off x="179512" y="2268521"/>
            <a:ext cx="8712968" cy="194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zh-CN" altLang="en-US" dirty="0"/>
              <a:t>人员</a:t>
            </a:r>
            <a:r>
              <a:rPr lang="en-US" altLang="zh-CN" dirty="0"/>
              <a:t>1</a:t>
            </a:r>
            <a:r>
              <a:rPr lang="zh-CN" altLang="en-US" dirty="0"/>
              <a:t>：脸部皮肤差，体型略胖，用力手腕一般比较有力，用力手的手臂手背可能有细小烫痕，头发可能会有油烟味。</a:t>
            </a:r>
            <a:endParaRPr lang="en-AU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01DFC1DD-B350-49E0-AF4A-ED115DE48EBF}"/>
              </a:ext>
            </a:extLst>
          </p:cNvPr>
          <p:cNvSpPr txBox="1"/>
          <p:nvPr/>
        </p:nvSpPr>
        <p:spPr>
          <a:xfrm>
            <a:off x="179512" y="4777400"/>
            <a:ext cx="8784976" cy="130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zh-CN" altLang="en-US" dirty="0"/>
              <a:t>人员</a:t>
            </a:r>
            <a:r>
              <a:rPr lang="en-US" altLang="zh-CN" dirty="0"/>
              <a:t>2</a:t>
            </a:r>
            <a:r>
              <a:rPr lang="zh-CN" altLang="en-US" dirty="0"/>
              <a:t>：指甲缝残留白色粉末，衣袖，裤腿褶皱中也带有白色粉末。人也比较啰嗦。</a:t>
            </a:r>
            <a:endParaRPr lang="en-AU" altLang="zh-CN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7477659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>
                <a:solidFill>
                  <a:schemeClr val="bg1"/>
                </a:solidFill>
              </a:rPr>
              <a:t>     </a:t>
            </a:r>
            <a:r>
              <a:rPr lang="zh-CN" altLang="en-US" b="0" dirty="0">
                <a:solidFill>
                  <a:schemeClr val="bg1"/>
                </a:solidFill>
              </a:rPr>
              <a:t>主动攻击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5DA68-AD4D-433E-89FA-0558CA490E09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428625" y="591071"/>
            <a:ext cx="1009650" cy="461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altLang="zh-CN" sz="2400" b="1" dirty="0">
                <a:solidFill>
                  <a:schemeClr val="bg1"/>
                </a:solidFill>
                <a:latin typeface="Arial Black" pitchFamily="34" charset="0"/>
              </a:rPr>
              <a:t>1.3.2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8625" y="1844824"/>
            <a:ext cx="7648248" cy="331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主动攻击：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包含数据流的改写和错误数据流的添加</a:t>
            </a:r>
            <a:endParaRPr lang="en-US" altLang="zh-CN" sz="2600" dirty="0">
              <a:latin typeface="微软雅黑" pitchFamily="34" charset="-122"/>
              <a:ea typeface="微软雅黑" pitchFamily="34" charset="-122"/>
            </a:endParaRPr>
          </a:p>
          <a:p>
            <a:pPr marL="971550" lvl="1" indent="-5143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假冒（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masquerade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重放（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replay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改写消息（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modification of message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71550" lvl="1" indent="-514350"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拒绝服务（</a:t>
            </a:r>
            <a:r>
              <a:rPr lang="en-US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denial of service</a:t>
            </a:r>
            <a:r>
              <a: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AU" altLang="zh-CN" sz="28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2523-320B-46B9-864B-EA9DC24FC5D1}" type="slidenum">
              <a:rPr lang="en-US" altLang="zh-CN" smtClean="0"/>
              <a:pPr/>
              <a:t>82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7528045"/>
      </p:ext>
    </p:extLst>
  </p:cSld>
  <p:clrMapOvr>
    <a:masterClrMapping/>
  </p:clrMapOvr>
  <p:transition>
    <p:wipe dir="d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主动攻击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0" y="6572200"/>
            <a:ext cx="1905000" cy="457200"/>
          </a:xfrm>
        </p:spPr>
        <p:txBody>
          <a:bodyPr/>
          <a:lstStyle/>
          <a:p>
            <a:fld id="{D97F87CC-83DD-4195-90CC-640B2D8A494F}" type="datetime2">
              <a:rPr lang="zh-CN" altLang="en-US" smtClean="0"/>
              <a:t>2025年2月20日</a:t>
            </a:fld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628800"/>
            <a:ext cx="75472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l">
              <a:lnSpc>
                <a:spcPct val="150000"/>
              </a:lnSpc>
            </a:pPr>
            <a:r>
              <a:rPr lang="en-US" altLang="zh-CN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假冒</a:t>
            </a:r>
            <a:r>
              <a:rPr lang="en-US" altLang="zh-CN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发生在一个实体假冒成另一个不同实体的场合</a:t>
            </a:r>
            <a:endParaRPr lang="en-AU" altLang="zh-CN" sz="2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063" y="2554317"/>
            <a:ext cx="6672657" cy="347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2E61-75E1-4E22-B7C3-7A96A5DEDED1}" type="slidenum">
              <a:rPr lang="en-US" altLang="zh-CN" smtClean="0"/>
              <a:pPr/>
              <a:t>83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6275013"/>
      </p:ext>
    </p:extLst>
  </p:cSld>
  <p:clrMapOvr>
    <a:masterClrMapping/>
  </p:clrMapOvr>
  <p:transition>
    <p:wipe dir="d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主动攻击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0" y="6572200"/>
            <a:ext cx="1905000" cy="457200"/>
          </a:xfrm>
        </p:spPr>
        <p:txBody>
          <a:bodyPr/>
          <a:lstStyle/>
          <a:p>
            <a:fld id="{0C6A8083-B6EE-49FD-B6D7-259CCD8B3900}" type="datetime2">
              <a:rPr lang="zh-CN" altLang="en-US" smtClean="0"/>
              <a:t>2025年2月20日</a:t>
            </a:fld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644572" y="1677246"/>
            <a:ext cx="85138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重放</a:t>
            </a:r>
            <a:r>
              <a:rPr lang="en-US" altLang="zh-CN" sz="2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涉及被动获取数据单元并按照它之前的顺序重新传输，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以此来产生一个非授权的效应</a:t>
            </a:r>
            <a:endParaRPr lang="en-AU" altLang="zh-CN" sz="2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62" y="2530863"/>
            <a:ext cx="6882260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2E61-75E1-4E22-B7C3-7A96A5DEDED1}" type="slidenum">
              <a:rPr lang="en-US" altLang="zh-CN" smtClean="0"/>
              <a:pPr/>
              <a:t>84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1480896"/>
      </p:ext>
    </p:extLst>
  </p:cSld>
  <p:clrMapOvr>
    <a:masterClrMapping/>
  </p:clrMapOvr>
  <p:transition>
    <p:wipe dir="d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主动攻击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0" y="6572200"/>
            <a:ext cx="1905000" cy="457200"/>
          </a:xfrm>
        </p:spPr>
        <p:txBody>
          <a:bodyPr/>
          <a:lstStyle/>
          <a:p>
            <a:fld id="{120902CE-D4AF-4D63-ACD3-06F15717FF00}" type="datetime2">
              <a:rPr lang="zh-CN" altLang="en-US" smtClean="0"/>
              <a:t>2025年2月20日</a:t>
            </a:fld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827584" y="1556792"/>
            <a:ext cx="81369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改写消息</a:t>
            </a:r>
            <a:r>
              <a:rPr lang="en-US" altLang="zh-CN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合法消息的某些部分被篡改，或者消息被延迟、被重排，从而产生非授权效应</a:t>
            </a:r>
            <a:endParaRPr lang="en-AU" altLang="zh-CN" sz="2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474" y="2449344"/>
            <a:ext cx="6950918" cy="393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2E61-75E1-4E22-B7C3-7A96A5DEDED1}" type="slidenum">
              <a:rPr lang="en-US" altLang="zh-CN" smtClean="0"/>
              <a:pPr/>
              <a:t>85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0006009"/>
      </p:ext>
    </p:extLst>
  </p:cSld>
  <p:clrMapOvr>
    <a:masterClrMapping/>
  </p:clrMapOvr>
  <p:transition>
    <p:wipe dir="d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主动攻击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0" y="6572200"/>
            <a:ext cx="1905000" cy="457200"/>
          </a:xfrm>
        </p:spPr>
        <p:txBody>
          <a:bodyPr/>
          <a:lstStyle/>
          <a:p>
            <a:fld id="{7DFE7319-781C-4995-941E-2D7E09E94548}" type="datetime2">
              <a:rPr lang="zh-CN" altLang="en-US" smtClean="0"/>
              <a:t>2025年2月20日</a:t>
            </a:fld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522060"/>
            <a:ext cx="8029762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l">
              <a:lnSpc>
                <a:spcPct val="150000"/>
              </a:lnSpc>
            </a:pPr>
            <a:r>
              <a:rPr lang="en-US" altLang="zh-CN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en-US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拒绝服务</a:t>
            </a:r>
            <a:r>
              <a:rPr lang="en-US" altLang="zh-CN" sz="26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可以阻止或禁止对通信设备的正常使用或管理</a:t>
            </a:r>
            <a:endParaRPr lang="en-AU" altLang="zh-CN" sz="2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68" y="2348880"/>
            <a:ext cx="7310958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2E61-75E1-4E22-B7C3-7A96A5DEDED1}" type="slidenum">
              <a:rPr lang="en-US" altLang="zh-CN" smtClean="0"/>
              <a:pPr/>
              <a:t>86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1459001"/>
      </p:ext>
    </p:extLst>
  </p:cSld>
  <p:clrMapOvr>
    <a:masterClrMapping/>
  </p:clrMapOvr>
  <p:transition>
    <p:wipe dir="d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主动攻击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0" y="6572200"/>
            <a:ext cx="1905000" cy="457200"/>
          </a:xfrm>
        </p:spPr>
        <p:txBody>
          <a:bodyPr/>
          <a:lstStyle/>
          <a:p>
            <a:fld id="{158928BC-04B2-4E97-B60E-ABEB216D7B5B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TextBox 2"/>
          <p:cNvSpPr txBox="1"/>
          <p:nvPr/>
        </p:nvSpPr>
        <p:spPr>
          <a:xfrm>
            <a:off x="1763688" y="5517232"/>
            <a:ext cx="59298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l">
              <a:lnSpc>
                <a:spcPct val="150000"/>
              </a:lnSpc>
            </a:pPr>
            <a:r>
              <a:rPr lang="zh-CN" altLang="en-US" dirty="0">
                <a:ea typeface="华文新魏" pitchFamily="2" charset="-122"/>
              </a:rPr>
              <a:t>主动攻击</a:t>
            </a:r>
            <a:r>
              <a:rPr lang="zh-CN" altLang="en-US" dirty="0">
                <a:solidFill>
                  <a:srgbClr val="C00000"/>
                </a:solidFill>
                <a:ea typeface="华文新魏" pitchFamily="2" charset="-122"/>
              </a:rPr>
              <a:t>可以检测</a:t>
            </a:r>
            <a:r>
              <a:rPr lang="zh-CN" altLang="en-US" dirty="0">
                <a:ea typeface="华文新魏" pitchFamily="2" charset="-122"/>
              </a:rPr>
              <a:t>，但难以防范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4" y="1268760"/>
            <a:ext cx="3996310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40768"/>
            <a:ext cx="4289972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9" y="3501008"/>
            <a:ext cx="4500366" cy="2128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22034"/>
            <a:ext cx="4289972" cy="1995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2E61-75E1-4E22-B7C3-7A96A5DEDED1}" type="slidenum">
              <a:rPr lang="en-US" altLang="zh-CN" smtClean="0"/>
              <a:pPr/>
              <a:t>87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5827055"/>
      </p:ext>
    </p:extLst>
  </p:cSld>
  <p:clrMapOvr>
    <a:masterClrMapping/>
  </p:clrMapOvr>
  <p:transition>
    <p:wipe dir="d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攻击树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0" y="6572200"/>
            <a:ext cx="1905000" cy="457200"/>
          </a:xfrm>
        </p:spPr>
        <p:txBody>
          <a:bodyPr/>
          <a:lstStyle/>
          <a:p>
            <a:fld id="{158928BC-04B2-4E97-B60E-ABEB216D7B5B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2E61-75E1-4E22-B7C3-7A96A5DEDED1}" type="slidenum">
              <a:rPr lang="en-US" altLang="zh-CN" smtClean="0"/>
              <a:pPr/>
              <a:t>88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AD653E-61C5-4B13-9F81-44C052826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1" y="1900854"/>
            <a:ext cx="9144000" cy="382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62855"/>
      </p:ext>
    </p:extLst>
  </p:cSld>
  <p:clrMapOvr>
    <a:masterClrMapping/>
  </p:clrMapOvr>
  <p:transition>
    <p:wipe dir="d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攻击树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0" y="6572200"/>
            <a:ext cx="1905000" cy="457200"/>
          </a:xfrm>
        </p:spPr>
        <p:txBody>
          <a:bodyPr/>
          <a:lstStyle/>
          <a:p>
            <a:fld id="{158928BC-04B2-4E97-B60E-ABEB216D7B5B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2E61-75E1-4E22-B7C3-7A96A5DEDED1}" type="slidenum">
              <a:rPr lang="en-US" altLang="zh-CN" smtClean="0"/>
              <a:pPr/>
              <a:t>89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EE28C8-7512-42E1-BE0E-150BB51A5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72" y="1628800"/>
            <a:ext cx="8064896" cy="440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63304"/>
      </p:ext>
    </p:extLst>
  </p:cSld>
  <p:clrMapOvr>
    <a:masterClrMapping/>
  </p:clrMapOvr>
  <p:transition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-27384"/>
            <a:ext cx="7921625" cy="100806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课 程 整 体介 绍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9813" y="1484784"/>
            <a:ext cx="8554187" cy="1872208"/>
          </a:xfrm>
        </p:spPr>
        <p:txBody>
          <a:bodyPr/>
          <a:lstStyle/>
          <a:p>
            <a:pPr>
              <a:lnSpc>
                <a:spcPct val="150000"/>
              </a:lnSpc>
              <a:buFont typeface="微软雅黑" panose="020B0503020204020204" pitchFamily="34" charset="-122"/>
              <a:buChar char="◎"/>
            </a:pPr>
            <a:r>
              <a:rPr lang="zh-CN" altLang="en-US" b="0" dirty="0">
                <a:solidFill>
                  <a:srgbClr val="00517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网络安全协议：类比“江湖交流”</a:t>
            </a:r>
            <a:endParaRPr lang="en-US" altLang="zh-CN" b="0" dirty="0">
              <a:solidFill>
                <a:srgbClr val="00517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	             			             	</a:t>
            </a:r>
          </a:p>
          <a:p>
            <a:pPr>
              <a:buFont typeface="Wingdings" pitchFamily="2" charset="2"/>
              <a:buNone/>
            </a:pPr>
            <a:endParaRPr lang="en-US" altLang="zh-CN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226-5333-4EBF-9D6F-3C1D6B2A749F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C8F27-2AC2-4F48-B4D1-AAB02A38F0D0}" type="slidenum">
              <a:rPr lang="en-US" altLang="zh-CN" smtClean="0"/>
              <a:pPr/>
              <a:t>9</a:t>
            </a:fld>
            <a:endParaRPr lang="en-US" altLang="zh-CN"/>
          </a:p>
        </p:txBody>
      </p:sp>
      <p:sp>
        <p:nvSpPr>
          <p:cNvPr id="8" name="AutoShape 4" descr="Image result for å¤©ççå°è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5BB96D-4CFB-4E53-A235-2003AABE8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2358330"/>
            <a:ext cx="5643922" cy="36751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E33764A-954F-4432-94C8-B812E5A8FCEE}"/>
              </a:ext>
            </a:extLst>
          </p:cNvPr>
          <p:cNvSpPr txBox="1"/>
          <p:nvPr/>
        </p:nvSpPr>
        <p:spPr>
          <a:xfrm>
            <a:off x="5999585" y="2204864"/>
            <a:ext cx="298884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EE9A00"/>
                </a:solidFill>
              </a:rPr>
              <a:t>嘛哈嘛哈</a:t>
            </a:r>
            <a:r>
              <a:rPr lang="en-US" altLang="zh-CN" b="1" dirty="0">
                <a:solidFill>
                  <a:srgbClr val="EE9A00"/>
                </a:solidFill>
              </a:rPr>
              <a:t>?</a:t>
            </a:r>
          </a:p>
          <a:p>
            <a:pPr algn="l"/>
            <a:endParaRPr lang="en-US" altLang="zh-CN" b="1" dirty="0"/>
          </a:p>
          <a:p>
            <a:pPr algn="r"/>
            <a:r>
              <a:rPr lang="zh-CN" altLang="en-US" b="1" dirty="0"/>
              <a:t>正晌午说话，谁还没有家。</a:t>
            </a:r>
            <a:endParaRPr lang="en-US" altLang="zh-CN" b="1" dirty="0"/>
          </a:p>
          <a:p>
            <a:pPr algn="r"/>
            <a:endParaRPr lang="en-US" altLang="zh-CN" b="1" dirty="0"/>
          </a:p>
          <a:p>
            <a:pPr algn="l"/>
            <a:r>
              <a:rPr lang="zh-CN" altLang="en-US" b="1" dirty="0">
                <a:solidFill>
                  <a:srgbClr val="EE9A00"/>
                </a:solidFill>
              </a:rPr>
              <a:t>好叭哒？</a:t>
            </a:r>
            <a:endParaRPr lang="en-US" altLang="zh-CN" b="1" dirty="0">
              <a:solidFill>
                <a:srgbClr val="EE9A00"/>
              </a:solidFill>
            </a:endParaRPr>
          </a:p>
          <a:p>
            <a:pPr algn="l"/>
            <a:endParaRPr lang="en-US" altLang="zh-CN" b="1" dirty="0"/>
          </a:p>
          <a:p>
            <a:pPr algn="r"/>
            <a:r>
              <a:rPr lang="zh-CN" altLang="en-US" b="1" dirty="0"/>
              <a:t>天下大耷拉。</a:t>
            </a:r>
          </a:p>
        </p:txBody>
      </p:sp>
    </p:spTree>
    <p:extLst>
      <p:ext uri="{BB962C8B-B14F-4D97-AF65-F5344CB8AC3E}">
        <p14:creationId xmlns:p14="http://schemas.microsoft.com/office/powerpoint/2010/main" val="2346405510"/>
      </p:ext>
    </p:extLst>
  </p:cSld>
  <p:clrMapOvr>
    <a:masterClrMapping/>
  </p:clrMapOvr>
  <p:transition>
    <p:wipe dir="d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6" descr="E:\工作文档\培训\学员资料\学员资料\参考资料\按钮素材\圆形文本框\透明文本框\透明蓝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2279" y="2449456"/>
            <a:ext cx="1398154" cy="1371909"/>
          </a:xfrm>
          <a:prstGeom prst="rect">
            <a:avLst/>
          </a:prstGeom>
          <a:noFill/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263A6-0413-43D2-926C-9E28BE9F38F7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27384"/>
            <a:ext cx="7921625" cy="1008062"/>
          </a:xfrm>
        </p:spPr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     第一章 引言</a:t>
            </a:r>
          </a:p>
        </p:txBody>
      </p:sp>
      <p:sp>
        <p:nvSpPr>
          <p:cNvPr id="11296" name="Text Box 32"/>
          <p:cNvSpPr txBox="1">
            <a:spLocks noChangeArrowheads="1"/>
          </p:cNvSpPr>
          <p:nvPr/>
        </p:nvSpPr>
        <p:spPr bwMode="auto">
          <a:xfrm>
            <a:off x="611188" y="373063"/>
            <a:ext cx="720725" cy="8239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altLang="zh-CN" sz="4800" b="1">
                <a:solidFill>
                  <a:schemeClr val="bg1"/>
                </a:solidFill>
                <a:latin typeface="Arial Black" pitchFamily="34" charset="0"/>
              </a:rPr>
              <a:t>1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F4C7-6BA9-47AB-AC85-63C69617069F}" type="slidenum">
              <a:rPr lang="en-US" altLang="zh-CN" smtClean="0"/>
              <a:pPr/>
              <a:t>90</a:t>
            </a:fld>
            <a:endParaRPr lang="en-US" altLang="zh-CN"/>
          </a:p>
        </p:txBody>
      </p:sp>
      <p:cxnSp>
        <p:nvCxnSpPr>
          <p:cNvPr id="55" name="直接连接符 54"/>
          <p:cNvCxnSpPr/>
          <p:nvPr/>
        </p:nvCxnSpPr>
        <p:spPr>
          <a:xfrm rot="5400000" flipH="1" flipV="1">
            <a:off x="2221881" y="1596029"/>
            <a:ext cx="947582" cy="756247"/>
          </a:xfrm>
          <a:prstGeom prst="line">
            <a:avLst/>
          </a:prstGeom>
          <a:ln>
            <a:solidFill>
              <a:srgbClr val="899B9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85" idx="1"/>
          </p:cNvCxnSpPr>
          <p:nvPr/>
        </p:nvCxnSpPr>
        <p:spPr>
          <a:xfrm>
            <a:off x="2533729" y="3281023"/>
            <a:ext cx="1238770" cy="4679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92" idx="1"/>
          </p:cNvCxnSpPr>
          <p:nvPr/>
        </p:nvCxnSpPr>
        <p:spPr>
          <a:xfrm>
            <a:off x="2347556" y="3687712"/>
            <a:ext cx="984438" cy="1234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8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63688" y="2726032"/>
            <a:ext cx="589334" cy="584060"/>
          </a:xfrm>
          <a:prstGeom prst="rect">
            <a:avLst/>
          </a:prstGeom>
          <a:noFill/>
        </p:spPr>
      </p:pic>
      <p:grpSp>
        <p:nvGrpSpPr>
          <p:cNvPr id="59" name="组合 83"/>
          <p:cNvGrpSpPr/>
          <p:nvPr/>
        </p:nvGrpSpPr>
        <p:grpSpPr>
          <a:xfrm>
            <a:off x="3793330" y="4742077"/>
            <a:ext cx="2929199" cy="324000"/>
            <a:chOff x="3725452" y="554348"/>
            <a:chExt cx="2929199" cy="324000"/>
          </a:xfrm>
        </p:grpSpPr>
        <p:pic>
          <p:nvPicPr>
            <p:cNvPr id="60" name="Picture 5" descr="E:\工作文档\培训\学员资料\学员资料\参考资料\按钮素材\标题栏\水晶标题栏\灰色水晶标题1.png"/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725452" y="554348"/>
              <a:ext cx="2929199" cy="324000"/>
            </a:xfrm>
            <a:prstGeom prst="rect">
              <a:avLst/>
            </a:prstGeom>
            <a:noFill/>
          </p:spPr>
        </p:pic>
        <p:sp>
          <p:nvSpPr>
            <p:cNvPr id="61" name="AutoShape 11"/>
            <p:cNvSpPr>
              <a:spLocks noChangeArrowheads="1"/>
            </p:cNvSpPr>
            <p:nvPr/>
          </p:nvSpPr>
          <p:spPr bwMode="auto">
            <a:xfrm>
              <a:off x="3912180" y="606881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kumimoji="1" lang="zh-CN" altLang="en-US" sz="16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攻击面和攻击树</a:t>
              </a:r>
              <a:endParaRPr kumimoji="1" lang="zh-CN" altLang="zh-CN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2" name="组合 80"/>
          <p:cNvGrpSpPr/>
          <p:nvPr/>
        </p:nvGrpSpPr>
        <p:grpSpPr>
          <a:xfrm>
            <a:off x="4117961" y="4157309"/>
            <a:ext cx="3073175" cy="324000"/>
            <a:chOff x="3478763" y="516373"/>
            <a:chExt cx="3144757" cy="324000"/>
          </a:xfrm>
        </p:grpSpPr>
        <p:pic>
          <p:nvPicPr>
            <p:cNvPr id="63" name="Picture 5" descr="E:\工作文档\培训\学员资料\学员资料\参考资料\按钮素材\标题栏\水晶标题栏\灰色水晶标题1.png"/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478763" y="516373"/>
              <a:ext cx="3144757" cy="324000"/>
            </a:xfrm>
            <a:prstGeom prst="rect">
              <a:avLst/>
            </a:prstGeom>
            <a:noFill/>
          </p:spPr>
        </p:pic>
        <p:sp>
          <p:nvSpPr>
            <p:cNvPr id="64" name="AutoShape 11"/>
            <p:cNvSpPr>
              <a:spLocks noChangeArrowheads="1"/>
            </p:cNvSpPr>
            <p:nvPr/>
          </p:nvSpPr>
          <p:spPr bwMode="auto">
            <a:xfrm>
              <a:off x="3799658" y="545299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kumimoji="1" lang="zh-CN" altLang="en-US" sz="16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基本安全设计准则</a:t>
              </a:r>
              <a:endParaRPr kumimoji="1" lang="zh-CN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5" name="组合 77"/>
          <p:cNvGrpSpPr/>
          <p:nvPr/>
        </p:nvGrpSpPr>
        <p:grpSpPr>
          <a:xfrm>
            <a:off x="4230038" y="3572541"/>
            <a:ext cx="3202132" cy="324000"/>
            <a:chOff x="3693553" y="506823"/>
            <a:chExt cx="2929199" cy="324000"/>
          </a:xfrm>
        </p:grpSpPr>
        <p:pic>
          <p:nvPicPr>
            <p:cNvPr id="66" name="Picture 5" descr="E:\工作文档\培训\学员资料\学员资料\参考资料\按钮素材\标题栏\水晶标题栏\灰色水晶标题1.png"/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693553" y="506823"/>
              <a:ext cx="2929199" cy="324000"/>
            </a:xfrm>
            <a:prstGeom prst="rect">
              <a:avLst/>
            </a:prstGeom>
            <a:noFill/>
          </p:spPr>
        </p:pic>
        <p:sp>
          <p:nvSpPr>
            <p:cNvPr id="67" name="AutoShape 11"/>
            <p:cNvSpPr>
              <a:spLocks noChangeArrowheads="1"/>
            </p:cNvSpPr>
            <p:nvPr/>
          </p:nvSpPr>
          <p:spPr bwMode="auto">
            <a:xfrm>
              <a:off x="3896594" y="524033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kumimoji="1" lang="zh-CN" altLang="en-US" sz="16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安全机制</a:t>
              </a:r>
              <a:endParaRPr kumimoji="1" lang="zh-CN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8" name="组合 74"/>
          <p:cNvGrpSpPr/>
          <p:nvPr/>
        </p:nvGrpSpPr>
        <p:grpSpPr>
          <a:xfrm>
            <a:off x="4232914" y="2987773"/>
            <a:ext cx="3199255" cy="324000"/>
            <a:chOff x="3716670" y="525848"/>
            <a:chExt cx="2929199" cy="324000"/>
          </a:xfrm>
        </p:grpSpPr>
        <p:pic>
          <p:nvPicPr>
            <p:cNvPr id="69" name="Picture 5" descr="E:\工作文档\培训\学员资料\学员资料\参考资料\按钮素材\标题栏\水晶标题栏\灰色水晶标题1.png"/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716670" y="525848"/>
              <a:ext cx="2929199" cy="324000"/>
            </a:xfrm>
            <a:prstGeom prst="rect">
              <a:avLst/>
            </a:prstGeom>
            <a:noFill/>
          </p:spPr>
        </p:pic>
        <p:sp>
          <p:nvSpPr>
            <p:cNvPr id="70" name="AutoShape 11"/>
            <p:cNvSpPr>
              <a:spLocks noChangeArrowheads="1"/>
            </p:cNvSpPr>
            <p:nvPr/>
          </p:nvSpPr>
          <p:spPr bwMode="auto">
            <a:xfrm>
              <a:off x="3964585" y="545615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kumimoji="1" lang="zh-CN" altLang="en-US" sz="16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安全服务</a:t>
              </a:r>
              <a:endParaRPr kumimoji="1" lang="zh-CN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1" name="组合 71"/>
          <p:cNvGrpSpPr/>
          <p:nvPr/>
        </p:nvGrpSpPr>
        <p:grpSpPr>
          <a:xfrm>
            <a:off x="4121278" y="2403005"/>
            <a:ext cx="3091124" cy="324000"/>
            <a:chOff x="3727123" y="544873"/>
            <a:chExt cx="2929199" cy="324000"/>
          </a:xfrm>
        </p:grpSpPr>
        <p:pic>
          <p:nvPicPr>
            <p:cNvPr id="72" name="Picture 5" descr="E:\工作文档\培训\学员资料\学员资料\参考资料\按钮素材\标题栏\水晶标题栏\灰色水晶标题1.png"/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727123" y="544873"/>
              <a:ext cx="2929199" cy="324000"/>
            </a:xfrm>
            <a:prstGeom prst="rect">
              <a:avLst/>
            </a:prstGeom>
            <a:noFill/>
          </p:spPr>
        </p:pic>
        <p:sp>
          <p:nvSpPr>
            <p:cNvPr id="73" name="AutoShape 11"/>
            <p:cNvSpPr>
              <a:spLocks noChangeArrowheads="1"/>
            </p:cNvSpPr>
            <p:nvPr/>
          </p:nvSpPr>
          <p:spPr bwMode="auto">
            <a:xfrm>
              <a:off x="3960839" y="577198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安全攻击</a:t>
              </a:r>
              <a:endParaRPr lang="zh-CN" altLang="zh-CN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4" name="组合 68"/>
          <p:cNvGrpSpPr/>
          <p:nvPr/>
        </p:nvGrpSpPr>
        <p:grpSpPr>
          <a:xfrm>
            <a:off x="3889027" y="1818237"/>
            <a:ext cx="2929199" cy="324000"/>
            <a:chOff x="3774177" y="544848"/>
            <a:chExt cx="2929199" cy="324000"/>
          </a:xfrm>
        </p:grpSpPr>
        <p:pic>
          <p:nvPicPr>
            <p:cNvPr id="75" name="Picture 5" descr="E:\工作文档\培训\学员资料\学员资料\参考资料\按钮素材\标题栏\水晶标题栏\灰色水晶标题1.png"/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774177" y="544848"/>
              <a:ext cx="2929199" cy="324000"/>
            </a:xfrm>
            <a:prstGeom prst="rect">
              <a:avLst/>
            </a:prstGeom>
            <a:noFill/>
            <a:effectLst/>
          </p:spPr>
        </p:pic>
        <p:sp>
          <p:nvSpPr>
            <p:cNvPr id="76" name="AutoShape 11"/>
            <p:cNvSpPr>
              <a:spLocks noChangeArrowheads="1"/>
            </p:cNvSpPr>
            <p:nvPr/>
          </p:nvSpPr>
          <p:spPr bwMode="auto">
            <a:xfrm>
              <a:off x="3889419" y="566015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kumimoji="0" lang="en-US" altLang="zh-CN" sz="16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OSI</a:t>
              </a:r>
              <a:r>
                <a:rPr kumimoji="0" lang="zh-CN" altLang="en-US" sz="16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安全体系架构</a:t>
              </a:r>
            </a:p>
          </p:txBody>
        </p:sp>
      </p:grpSp>
      <p:pic>
        <p:nvPicPr>
          <p:cNvPr id="80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72499" y="2935988"/>
            <a:ext cx="474948" cy="473557"/>
          </a:xfrm>
          <a:prstGeom prst="rect">
            <a:avLst/>
          </a:prstGeom>
          <a:noFill/>
        </p:spPr>
      </p:pic>
      <p:pic>
        <p:nvPicPr>
          <p:cNvPr id="81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8452" y="4088390"/>
            <a:ext cx="474948" cy="473557"/>
          </a:xfrm>
          <a:prstGeom prst="rect">
            <a:avLst/>
          </a:prstGeom>
          <a:noFill/>
        </p:spPr>
      </p:pic>
      <p:pic>
        <p:nvPicPr>
          <p:cNvPr id="82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23538" y="4664591"/>
            <a:ext cx="474948" cy="473557"/>
          </a:xfrm>
          <a:prstGeom prst="rect">
            <a:avLst/>
          </a:prstGeom>
          <a:noFill/>
        </p:spPr>
      </p:pic>
      <p:sp>
        <p:nvSpPr>
          <p:cNvPr id="83" name="TextBox 72"/>
          <p:cNvSpPr txBox="1"/>
          <p:nvPr/>
        </p:nvSpPr>
        <p:spPr>
          <a:xfrm>
            <a:off x="3666775" y="4153519"/>
            <a:ext cx="438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1.6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TextBox 73"/>
          <p:cNvSpPr txBox="1"/>
          <p:nvPr/>
        </p:nvSpPr>
        <p:spPr>
          <a:xfrm>
            <a:off x="3739988" y="3032849"/>
            <a:ext cx="509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5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72499" y="3512189"/>
            <a:ext cx="474948" cy="473557"/>
          </a:xfrm>
          <a:prstGeom prst="rect">
            <a:avLst/>
          </a:prstGeom>
          <a:noFill/>
        </p:spPr>
      </p:pic>
      <p:pic>
        <p:nvPicPr>
          <p:cNvPr id="86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8452" y="2359787"/>
            <a:ext cx="474948" cy="473557"/>
          </a:xfrm>
          <a:prstGeom prst="rect">
            <a:avLst/>
          </a:prstGeom>
          <a:noFill/>
        </p:spPr>
      </p:pic>
      <p:pic>
        <p:nvPicPr>
          <p:cNvPr id="87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40501" y="1783586"/>
            <a:ext cx="474948" cy="473557"/>
          </a:xfrm>
          <a:prstGeom prst="rect">
            <a:avLst/>
          </a:prstGeom>
          <a:noFill/>
        </p:spPr>
      </p:pic>
      <p:sp>
        <p:nvSpPr>
          <p:cNvPr id="89" name="TextBox 78"/>
          <p:cNvSpPr txBox="1"/>
          <p:nvPr/>
        </p:nvSpPr>
        <p:spPr>
          <a:xfrm>
            <a:off x="3424940" y="1870855"/>
            <a:ext cx="444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TextBox 79"/>
          <p:cNvSpPr txBox="1"/>
          <p:nvPr/>
        </p:nvSpPr>
        <p:spPr>
          <a:xfrm>
            <a:off x="3652409" y="2442264"/>
            <a:ext cx="43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TextBox 80"/>
          <p:cNvSpPr txBox="1"/>
          <p:nvPr/>
        </p:nvSpPr>
        <p:spPr>
          <a:xfrm>
            <a:off x="3772500" y="3581107"/>
            <a:ext cx="453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TextBox 81"/>
          <p:cNvSpPr txBox="1"/>
          <p:nvPr/>
        </p:nvSpPr>
        <p:spPr>
          <a:xfrm>
            <a:off x="3331994" y="4760411"/>
            <a:ext cx="448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1.7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9" name="直接连接符 98"/>
          <p:cNvCxnSpPr>
            <a:endCxn id="87" idx="1"/>
          </p:cNvCxnSpPr>
          <p:nvPr/>
        </p:nvCxnSpPr>
        <p:spPr>
          <a:xfrm flipV="1">
            <a:off x="2533729" y="2020365"/>
            <a:ext cx="906772" cy="5711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endCxn id="81" idx="1"/>
          </p:cNvCxnSpPr>
          <p:nvPr/>
        </p:nvCxnSpPr>
        <p:spPr>
          <a:xfrm>
            <a:off x="2533729" y="3512189"/>
            <a:ext cx="1124723" cy="8129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endCxn id="86" idx="1"/>
          </p:cNvCxnSpPr>
          <p:nvPr/>
        </p:nvCxnSpPr>
        <p:spPr>
          <a:xfrm flipV="1">
            <a:off x="2642792" y="2596566"/>
            <a:ext cx="1015660" cy="2367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endCxn id="80" idx="1"/>
          </p:cNvCxnSpPr>
          <p:nvPr/>
        </p:nvCxnSpPr>
        <p:spPr>
          <a:xfrm flipV="1">
            <a:off x="2704153" y="3172767"/>
            <a:ext cx="1068346" cy="28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50" name="组合 83">
            <a:extLst>
              <a:ext uri="{FF2B5EF4-FFF2-40B4-BE49-F238E27FC236}">
                <a16:creationId xmlns:a16="http://schemas.microsoft.com/office/drawing/2014/main" id="{21F830D8-EA1E-410B-97A8-56D1CBC9779D}"/>
              </a:ext>
            </a:extLst>
          </p:cNvPr>
          <p:cNvGrpSpPr/>
          <p:nvPr/>
        </p:nvGrpSpPr>
        <p:grpSpPr>
          <a:xfrm>
            <a:off x="3587017" y="5318278"/>
            <a:ext cx="2929199" cy="324000"/>
            <a:chOff x="3725452" y="554348"/>
            <a:chExt cx="2929199" cy="324000"/>
          </a:xfrm>
        </p:grpSpPr>
        <p:pic>
          <p:nvPicPr>
            <p:cNvPr id="51" name="Picture 5" descr="E:\工作文档\培训\学员资料\学员资料\参考资料\按钮素材\标题栏\水晶标题栏\灰色水晶标题1.png">
              <a:extLst>
                <a:ext uri="{FF2B5EF4-FFF2-40B4-BE49-F238E27FC236}">
                  <a16:creationId xmlns:a16="http://schemas.microsoft.com/office/drawing/2014/main" id="{4EDB62DB-1BD5-467E-AA18-E20795549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725452" y="554348"/>
              <a:ext cx="2929199" cy="324000"/>
            </a:xfrm>
            <a:prstGeom prst="rect">
              <a:avLst/>
            </a:prstGeom>
            <a:noFill/>
          </p:spPr>
        </p:pic>
        <p:sp>
          <p:nvSpPr>
            <p:cNvPr id="52" name="AutoShape 11">
              <a:extLst>
                <a:ext uri="{FF2B5EF4-FFF2-40B4-BE49-F238E27FC236}">
                  <a16:creationId xmlns:a16="http://schemas.microsoft.com/office/drawing/2014/main" id="{4CECCF2E-5706-4FFD-B765-A95FB5A7C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2180" y="606881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zh-CN" altLang="en-US" sz="16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网络安全模型</a:t>
              </a:r>
              <a:endParaRPr lang="zh-CN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4" name="组合 83">
            <a:extLst>
              <a:ext uri="{FF2B5EF4-FFF2-40B4-BE49-F238E27FC236}">
                <a16:creationId xmlns:a16="http://schemas.microsoft.com/office/drawing/2014/main" id="{4F5A38BE-BE4B-4F75-8201-AD15E5F1AFC2}"/>
              </a:ext>
            </a:extLst>
          </p:cNvPr>
          <p:cNvGrpSpPr/>
          <p:nvPr/>
        </p:nvGrpSpPr>
        <p:grpSpPr>
          <a:xfrm>
            <a:off x="3416076" y="5796042"/>
            <a:ext cx="2929199" cy="324000"/>
            <a:chOff x="3725452" y="554348"/>
            <a:chExt cx="2929199" cy="324000"/>
          </a:xfrm>
        </p:grpSpPr>
        <p:pic>
          <p:nvPicPr>
            <p:cNvPr id="94" name="Picture 5" descr="E:\工作文档\培训\学员资料\学员资料\参考资料\按钮素材\标题栏\水晶标题栏\灰色水晶标题1.png">
              <a:extLst>
                <a:ext uri="{FF2B5EF4-FFF2-40B4-BE49-F238E27FC236}">
                  <a16:creationId xmlns:a16="http://schemas.microsoft.com/office/drawing/2014/main" id="{6D031E8A-CD42-46B5-B5E1-0DB4BB0315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725452" y="554348"/>
              <a:ext cx="2929199" cy="324000"/>
            </a:xfrm>
            <a:prstGeom prst="rect">
              <a:avLst/>
            </a:prstGeom>
            <a:noFill/>
          </p:spPr>
        </p:pic>
        <p:sp>
          <p:nvSpPr>
            <p:cNvPr id="95" name="AutoShape 11">
              <a:extLst>
                <a:ext uri="{FF2B5EF4-FFF2-40B4-BE49-F238E27FC236}">
                  <a16:creationId xmlns:a16="http://schemas.microsoft.com/office/drawing/2014/main" id="{0A23EC39-5F1F-46D4-8FDE-F5AE4809F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2180" y="606881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kumimoji="1" lang="zh-CN" altLang="en-US" sz="1600" dirty="0">
                  <a:latin typeface="微软雅黑" pitchFamily="34" charset="-122"/>
                  <a:ea typeface="微软雅黑" pitchFamily="34" charset="-122"/>
                </a:rPr>
                <a:t>标 准</a:t>
              </a:r>
              <a:endParaRPr kumimoji="1" lang="zh-CN" altLang="zh-CN" sz="16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97" name="Picture 8" descr="E:\工作文档\培训\学员资料\学员资料\参考资料\按钮素材\圆形文本框\水晶文本框\水晶灰1.PNG">
            <a:extLst>
              <a:ext uri="{FF2B5EF4-FFF2-40B4-BE49-F238E27FC236}">
                <a16:creationId xmlns:a16="http://schemas.microsoft.com/office/drawing/2014/main" id="{9C1C85C0-387A-4194-9018-992D1C2C5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3796" y="5221952"/>
            <a:ext cx="474948" cy="473557"/>
          </a:xfrm>
          <a:prstGeom prst="rect">
            <a:avLst/>
          </a:prstGeom>
          <a:noFill/>
        </p:spPr>
      </p:pic>
      <p:pic>
        <p:nvPicPr>
          <p:cNvPr id="98" name="Picture 8" descr="E:\工作文档\培训\学员资料\学员资料\参考资料\按钮素材\圆形文本框\水晶文本框\水晶灰1.PNG">
            <a:extLst>
              <a:ext uri="{FF2B5EF4-FFF2-40B4-BE49-F238E27FC236}">
                <a16:creationId xmlns:a16="http://schemas.microsoft.com/office/drawing/2014/main" id="{94E8B2FB-8294-459A-A498-BAB0FE6D5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15816" y="5805264"/>
            <a:ext cx="474948" cy="473557"/>
          </a:xfrm>
          <a:prstGeom prst="rect">
            <a:avLst/>
          </a:prstGeom>
          <a:noFill/>
        </p:spPr>
      </p:pic>
      <p:sp>
        <p:nvSpPr>
          <p:cNvPr id="105" name="TextBox 72">
            <a:extLst>
              <a:ext uri="{FF2B5EF4-FFF2-40B4-BE49-F238E27FC236}">
                <a16:creationId xmlns:a16="http://schemas.microsoft.com/office/drawing/2014/main" id="{A156EB15-E4CD-4704-AA61-3B708721B006}"/>
              </a:ext>
            </a:extLst>
          </p:cNvPr>
          <p:cNvSpPr txBox="1"/>
          <p:nvPr/>
        </p:nvSpPr>
        <p:spPr>
          <a:xfrm>
            <a:off x="3085784" y="5299509"/>
            <a:ext cx="438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1.8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TextBox 72">
            <a:extLst>
              <a:ext uri="{FF2B5EF4-FFF2-40B4-BE49-F238E27FC236}">
                <a16:creationId xmlns:a16="http://schemas.microsoft.com/office/drawing/2014/main" id="{6E86ED66-E66F-41BF-BE6F-AC7586FEA86A}"/>
              </a:ext>
            </a:extLst>
          </p:cNvPr>
          <p:cNvSpPr txBox="1"/>
          <p:nvPr/>
        </p:nvSpPr>
        <p:spPr>
          <a:xfrm>
            <a:off x="2915816" y="5888153"/>
            <a:ext cx="438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1.9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EDA5C00D-61A6-454C-973A-67A351699372}"/>
              </a:ext>
            </a:extLst>
          </p:cNvPr>
          <p:cNvCxnSpPr>
            <a:cxnSpLocks/>
          </p:cNvCxnSpPr>
          <p:nvPr/>
        </p:nvCxnSpPr>
        <p:spPr>
          <a:xfrm>
            <a:off x="2056776" y="3760890"/>
            <a:ext cx="1020115" cy="14610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6F30CD9A-3181-4EA2-9BC7-203B95E95D1D}"/>
              </a:ext>
            </a:extLst>
          </p:cNvPr>
          <p:cNvCxnSpPr>
            <a:cxnSpLocks/>
            <a:endCxn id="98" idx="0"/>
          </p:cNvCxnSpPr>
          <p:nvPr/>
        </p:nvCxnSpPr>
        <p:spPr>
          <a:xfrm>
            <a:off x="1918572" y="3781012"/>
            <a:ext cx="1234718" cy="20242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96" name="组合 74">
            <a:extLst>
              <a:ext uri="{FF2B5EF4-FFF2-40B4-BE49-F238E27FC236}">
                <a16:creationId xmlns:a16="http://schemas.microsoft.com/office/drawing/2014/main" id="{1686574C-1C44-4D4B-A314-EA9F403DEC0D}"/>
              </a:ext>
            </a:extLst>
          </p:cNvPr>
          <p:cNvGrpSpPr/>
          <p:nvPr/>
        </p:nvGrpSpPr>
        <p:grpSpPr>
          <a:xfrm>
            <a:off x="3556474" y="1205085"/>
            <a:ext cx="3199255" cy="324000"/>
            <a:chOff x="3716670" y="525848"/>
            <a:chExt cx="2929199" cy="324000"/>
          </a:xfrm>
        </p:grpSpPr>
        <p:pic>
          <p:nvPicPr>
            <p:cNvPr id="104" name="Picture 5" descr="E:\工作文档\培训\学员资料\学员资料\参考资料\按钮素材\标题栏\水晶标题栏\灰色水晶标题1.png">
              <a:extLst>
                <a:ext uri="{FF2B5EF4-FFF2-40B4-BE49-F238E27FC236}">
                  <a16:creationId xmlns:a16="http://schemas.microsoft.com/office/drawing/2014/main" id="{00432290-A565-4817-9962-8C7168B72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716670" y="525848"/>
              <a:ext cx="2929199" cy="324000"/>
            </a:xfrm>
            <a:prstGeom prst="rect">
              <a:avLst/>
            </a:prstGeom>
            <a:noFill/>
          </p:spPr>
        </p:pic>
        <p:sp>
          <p:nvSpPr>
            <p:cNvPr id="109" name="AutoShape 11">
              <a:extLst>
                <a:ext uri="{FF2B5EF4-FFF2-40B4-BE49-F238E27FC236}">
                  <a16:creationId xmlns:a16="http://schemas.microsoft.com/office/drawing/2014/main" id="{85F815EF-187F-4A62-8475-2E09BAB1F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585" y="545615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kumimoji="1" lang="zh-CN" altLang="en-US" sz="1600" dirty="0">
                  <a:latin typeface="微软雅黑" pitchFamily="34" charset="-122"/>
                  <a:ea typeface="微软雅黑" pitchFamily="34" charset="-122"/>
                </a:rPr>
                <a:t>计算机安全概念</a:t>
              </a:r>
              <a:endParaRPr kumimoji="1" lang="zh-CN" altLang="zh-CN" sz="16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10" name="Picture 8" descr="E:\工作文档\培训\学员资料\学员资料\参考资料\按钮素材\圆形文本框\水晶文本框\水晶灰1.PNG">
            <a:extLst>
              <a:ext uri="{FF2B5EF4-FFF2-40B4-BE49-F238E27FC236}">
                <a16:creationId xmlns:a16="http://schemas.microsoft.com/office/drawing/2014/main" id="{2A6DCB7F-BA71-4371-BD59-D219D8F36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2931" y="1165015"/>
            <a:ext cx="474948" cy="473557"/>
          </a:xfrm>
          <a:prstGeom prst="rect">
            <a:avLst/>
          </a:prstGeom>
          <a:noFill/>
        </p:spPr>
      </p:pic>
      <p:sp>
        <p:nvSpPr>
          <p:cNvPr id="111" name="TextBox 78">
            <a:extLst>
              <a:ext uri="{FF2B5EF4-FFF2-40B4-BE49-F238E27FC236}">
                <a16:creationId xmlns:a16="http://schemas.microsoft.com/office/drawing/2014/main" id="{CA502E78-2B7A-420F-9A79-7E1F2EA9982A}"/>
              </a:ext>
            </a:extLst>
          </p:cNvPr>
          <p:cNvSpPr txBox="1"/>
          <p:nvPr/>
        </p:nvSpPr>
        <p:spPr>
          <a:xfrm>
            <a:off x="3064336" y="1234159"/>
            <a:ext cx="444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9222416"/>
      </p:ext>
    </p:extLst>
  </p:cSld>
  <p:clrMapOvr>
    <a:masterClrMapping/>
  </p:clrMapOvr>
  <p:transition>
    <p:wipe dir="d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网络安全模型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9CD87-3BB1-4CF1-933D-02FC6B4AB7EF}" type="datetime2">
              <a:rPr lang="zh-CN" altLang="en-US" smtClean="0"/>
              <a:t>2025年2月20日</a:t>
            </a:fld>
            <a:endParaRPr lang="en-US" altLang="zh-CN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396086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2E61-75E1-4E22-B7C3-7A96A5DEDED1}" type="slidenum">
              <a:rPr lang="en-US" altLang="zh-CN" smtClean="0"/>
              <a:pPr/>
              <a:t>91</a:t>
            </a:fld>
            <a:endParaRPr lang="en-US" altLang="zh-CN"/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D9ECC579-A59A-4F2B-AB99-E45AA19C4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473075"/>
            <a:ext cx="1009650" cy="6413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altLang="zh-CN" sz="3600" b="1" dirty="0">
                <a:solidFill>
                  <a:schemeClr val="bg1"/>
                </a:solidFill>
                <a:latin typeface="Arial Black" pitchFamily="34" charset="0"/>
              </a:rPr>
              <a:t>1.8</a:t>
            </a:r>
          </a:p>
        </p:txBody>
      </p:sp>
    </p:spTree>
    <p:extLst>
      <p:ext uri="{BB962C8B-B14F-4D97-AF65-F5344CB8AC3E}">
        <p14:creationId xmlns:p14="http://schemas.microsoft.com/office/powerpoint/2010/main" val="277316118"/>
      </p:ext>
    </p:extLst>
  </p:cSld>
  <p:clrMapOvr>
    <a:masterClrMapping/>
  </p:clrMapOvr>
  <p:transition>
    <p:wipe dir="d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自选图形 138"/>
          <p:cNvSpPr>
            <a:spLocks noChangeArrowheads="1"/>
          </p:cNvSpPr>
          <p:nvPr/>
        </p:nvSpPr>
        <p:spPr bwMode="auto">
          <a:xfrm>
            <a:off x="683568" y="1844824"/>
            <a:ext cx="8003232" cy="3413251"/>
          </a:xfrm>
          <a:prstGeom prst="roundRect">
            <a:avLst>
              <a:gd name="adj" fmla="val 6181"/>
            </a:avLst>
          </a:prstGeom>
          <a:solidFill>
            <a:srgbClr val="D4E7F6"/>
          </a:solidFill>
          <a:ln w="25400" algn="ctr">
            <a:solidFill>
              <a:srgbClr val="497E9D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25000"/>
              </a:lnSpc>
              <a:spcBef>
                <a:spcPct val="25000"/>
              </a:spcBef>
              <a:spcAft>
                <a:spcPts val="0"/>
              </a:spcAft>
              <a:buClr>
                <a:srgbClr val="0066FF"/>
              </a:buClr>
              <a:buSzTx/>
              <a:buFont typeface="Wingdings" pitchFamily="2" charset="2"/>
              <a:buChar char="u"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网络安全模型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D61A-2E1E-4CDB-967D-55C23B21047B}" type="datetime2">
              <a:rPr lang="zh-CN" altLang="en-US" smtClean="0"/>
              <a:t>2025年2月20日</a:t>
            </a:fld>
            <a:endParaRPr lang="en-US" altLang="zh-CN" dirty="0"/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428625" y="473075"/>
            <a:ext cx="1009650" cy="6413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altLang="zh-CN" sz="3600" b="1" dirty="0">
                <a:solidFill>
                  <a:schemeClr val="bg1"/>
                </a:solidFill>
                <a:latin typeface="Arial Black" pitchFamily="34" charset="0"/>
              </a:rPr>
              <a:t>1.8</a:t>
            </a:r>
          </a:p>
        </p:txBody>
      </p:sp>
      <p:sp>
        <p:nvSpPr>
          <p:cNvPr id="2" name="矩形 1"/>
          <p:cNvSpPr/>
          <p:nvPr/>
        </p:nvSpPr>
        <p:spPr>
          <a:xfrm>
            <a:off x="683568" y="2382473"/>
            <a:ext cx="83078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所有用于提供安全性的技术都包含两个主要部分：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 marL="971550" lvl="1" indent="-51435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对待发送信息进行与安全相关的转换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971550" lvl="1" indent="-51435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两个主体共享一些不希望被攻击者所知的秘密信息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2523-320B-46B9-864B-EA9DC24FC5D1}" type="slidenum">
              <a:rPr lang="en-US" altLang="zh-CN" smtClean="0"/>
              <a:pPr/>
              <a:t>92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1275479"/>
      </p:ext>
    </p:extLst>
  </p:cSld>
  <p:clrMapOvr>
    <a:masterClrMapping/>
  </p:clrMapOvr>
  <p:transition>
    <p:wipe dir="d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网络安全模型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40485-719C-4A5E-A2A0-841527D0D0EE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553075" y="1556792"/>
            <a:ext cx="820891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通用模型表明设计特定的安全服务时有</a:t>
            </a:r>
            <a:r>
              <a:rPr lang="en-US" altLang="zh-CN" sz="2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基本要求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8548" y="2420888"/>
            <a:ext cx="7953892" cy="3676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300" dirty="0">
                <a:latin typeface="微软雅黑" pitchFamily="34" charset="-122"/>
                <a:ea typeface="微软雅黑" pitchFamily="34" charset="-122"/>
              </a:rPr>
              <a:t>设计用来执行与安全相关的转换的算法，该算法应该是不会被攻击者击破的</a:t>
            </a:r>
          </a:p>
          <a:p>
            <a:pPr marL="457200" indent="-45720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300" dirty="0">
                <a:latin typeface="微软雅黑" pitchFamily="34" charset="-122"/>
                <a:ea typeface="微软雅黑" pitchFamily="34" charset="-122"/>
              </a:rPr>
              <a:t>生成用于该算法的秘密信息</a:t>
            </a:r>
          </a:p>
          <a:p>
            <a:pPr marL="457200" indent="-45720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300" dirty="0">
                <a:latin typeface="微软雅黑" pitchFamily="34" charset="-122"/>
                <a:ea typeface="微软雅黑" pitchFamily="34" charset="-122"/>
              </a:rPr>
              <a:t>开发分发和共享秘密信息的方法</a:t>
            </a:r>
          </a:p>
          <a:p>
            <a:pPr marL="457200" indent="-45720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zh-CN" altLang="en-US" sz="2300" dirty="0">
                <a:latin typeface="微软雅黑" pitchFamily="34" charset="-122"/>
                <a:ea typeface="微软雅黑" pitchFamily="34" charset="-122"/>
              </a:rPr>
              <a:t>指定一种能被两个主体使用的协议，这种协议使用安全算法和秘密信息以便获得特定的安全服务</a:t>
            </a:r>
            <a:endParaRPr lang="zh-CN" altLang="en-US" sz="23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2E61-75E1-4E22-B7C3-7A96A5DEDED1}" type="slidenum">
              <a:rPr lang="en-US" altLang="zh-CN" smtClean="0"/>
              <a:pPr/>
              <a:t>93</a:t>
            </a:fld>
            <a:endParaRPr lang="en-US" altLang="zh-CN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1B802DC4-E72C-4DF8-A30F-44FFBADB65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473075"/>
            <a:ext cx="1009650" cy="6413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altLang="zh-CN" sz="3600" b="1" dirty="0">
                <a:solidFill>
                  <a:schemeClr val="bg1"/>
                </a:solidFill>
                <a:latin typeface="Arial Black" pitchFamily="34" charset="0"/>
              </a:rPr>
              <a:t>1.8</a:t>
            </a:r>
          </a:p>
        </p:txBody>
      </p:sp>
    </p:spTree>
    <p:extLst>
      <p:ext uri="{BB962C8B-B14F-4D97-AF65-F5344CB8AC3E}">
        <p14:creationId xmlns:p14="http://schemas.microsoft.com/office/powerpoint/2010/main" val="3734951948"/>
      </p:ext>
    </p:extLst>
  </p:cSld>
  <p:clrMapOvr>
    <a:masterClrMapping/>
  </p:clrMapOvr>
  <p:transition>
    <p:wipe dir="d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网络访问安全模型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0F406-3A9B-465F-97C1-229DEA00288B}" type="datetime2">
              <a:rPr lang="zh-CN" altLang="en-US" smtClean="0"/>
              <a:t>2025年2月20日</a:t>
            </a:fld>
            <a:endParaRPr lang="en-US" altLang="zh-CN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92896"/>
            <a:ext cx="8444606" cy="316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57216" y="1484784"/>
            <a:ext cx="9110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网络安全模型有其局限性，出于保护信息系统免遭有害访问的目的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2E61-75E1-4E22-B7C3-7A96A5DEDED1}" type="slidenum">
              <a:rPr lang="en-US" altLang="zh-CN" smtClean="0"/>
              <a:pPr/>
              <a:t>94</a:t>
            </a:fld>
            <a:endParaRPr lang="en-US" altLang="zh-CN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A642E7EE-ABE5-4F48-AF63-DBE0551D2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473075"/>
            <a:ext cx="1009650" cy="6413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altLang="zh-CN" sz="3600" b="1" dirty="0">
                <a:solidFill>
                  <a:schemeClr val="bg1"/>
                </a:solidFill>
                <a:latin typeface="Arial Black" pitchFamily="34" charset="0"/>
              </a:rPr>
              <a:t>1.8</a:t>
            </a:r>
          </a:p>
        </p:txBody>
      </p:sp>
    </p:spTree>
    <p:extLst>
      <p:ext uri="{BB962C8B-B14F-4D97-AF65-F5344CB8AC3E}">
        <p14:creationId xmlns:p14="http://schemas.microsoft.com/office/powerpoint/2010/main" val="3497916635"/>
      </p:ext>
    </p:extLst>
  </p:cSld>
  <p:clrMapOvr>
    <a:masterClrMapping/>
  </p:clrMapOvr>
  <p:transition>
    <p:wipe dir="d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网络访问安全模型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44199-E431-4D20-AE5C-ECA4A66A0C30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478852" y="1484783"/>
            <a:ext cx="571502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网络访问安全模型设计有</a:t>
            </a:r>
            <a:r>
              <a:rPr lang="en-US" altLang="zh-CN" sz="2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zh-CN" altLang="en-US" sz="2600" dirty="0">
                <a:latin typeface="微软雅黑" pitchFamily="34" charset="-122"/>
                <a:ea typeface="微软雅黑" pitchFamily="34" charset="-122"/>
              </a:rPr>
              <a:t>基本要求</a:t>
            </a:r>
          </a:p>
        </p:txBody>
      </p:sp>
      <p:sp>
        <p:nvSpPr>
          <p:cNvPr id="6" name="矩形 5"/>
          <p:cNvSpPr/>
          <p:nvPr/>
        </p:nvSpPr>
        <p:spPr>
          <a:xfrm>
            <a:off x="505905" y="2564904"/>
            <a:ext cx="802653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看门人功能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 marL="914400" lvl="1" indent="-45720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实施安全控制，确保只有授权的用户访问指定的信息或资源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2E61-75E1-4E22-B7C3-7A96A5DEDED1}" type="slidenum">
              <a:rPr lang="en-US" altLang="zh-CN" smtClean="0"/>
              <a:pPr/>
              <a:t>95</a:t>
            </a:fld>
            <a:endParaRPr lang="en-US" altLang="zh-CN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23B234DB-A1E5-40B2-A381-E24DBE516E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473075"/>
            <a:ext cx="1009650" cy="6413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altLang="zh-CN" sz="3600" b="1" dirty="0">
                <a:solidFill>
                  <a:schemeClr val="bg1"/>
                </a:solidFill>
                <a:latin typeface="Arial Black" pitchFamily="34" charset="0"/>
              </a:rPr>
              <a:t>1.8</a:t>
            </a:r>
          </a:p>
        </p:txBody>
      </p:sp>
    </p:spTree>
    <p:extLst>
      <p:ext uri="{BB962C8B-B14F-4D97-AF65-F5344CB8AC3E}">
        <p14:creationId xmlns:p14="http://schemas.microsoft.com/office/powerpoint/2010/main" val="2136140260"/>
      </p:ext>
    </p:extLst>
  </p:cSld>
  <p:clrMapOvr>
    <a:masterClrMapping/>
  </p:clrMapOvr>
  <p:transition>
    <p:wipe dir="d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6" descr="E:\工作文档\培训\学员资料\学员资料\参考资料\按钮素材\圆形文本框\透明文本框\透明蓝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2279" y="2449456"/>
            <a:ext cx="1398154" cy="1371909"/>
          </a:xfrm>
          <a:prstGeom prst="rect">
            <a:avLst/>
          </a:prstGeom>
          <a:noFill/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263A6-0413-43D2-926C-9E28BE9F38F7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27384"/>
            <a:ext cx="7921625" cy="1008062"/>
          </a:xfrm>
        </p:spPr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     第一章 引言</a:t>
            </a:r>
          </a:p>
        </p:txBody>
      </p:sp>
      <p:sp>
        <p:nvSpPr>
          <p:cNvPr id="11296" name="Text Box 32"/>
          <p:cNvSpPr txBox="1">
            <a:spLocks noChangeArrowheads="1"/>
          </p:cNvSpPr>
          <p:nvPr/>
        </p:nvSpPr>
        <p:spPr bwMode="auto">
          <a:xfrm>
            <a:off x="611188" y="373063"/>
            <a:ext cx="720725" cy="8239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altLang="zh-CN" sz="4800" b="1">
                <a:solidFill>
                  <a:schemeClr val="bg1"/>
                </a:solidFill>
                <a:latin typeface="Arial Black" pitchFamily="34" charset="0"/>
              </a:rPr>
              <a:t>1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F4C7-6BA9-47AB-AC85-63C69617069F}" type="slidenum">
              <a:rPr lang="en-US" altLang="zh-CN" smtClean="0"/>
              <a:pPr/>
              <a:t>96</a:t>
            </a:fld>
            <a:endParaRPr lang="en-US" altLang="zh-CN"/>
          </a:p>
        </p:txBody>
      </p:sp>
      <p:cxnSp>
        <p:nvCxnSpPr>
          <p:cNvPr id="55" name="直接连接符 54"/>
          <p:cNvCxnSpPr/>
          <p:nvPr/>
        </p:nvCxnSpPr>
        <p:spPr>
          <a:xfrm rot="5400000" flipH="1" flipV="1">
            <a:off x="2221881" y="1596029"/>
            <a:ext cx="947582" cy="756247"/>
          </a:xfrm>
          <a:prstGeom prst="line">
            <a:avLst/>
          </a:prstGeom>
          <a:ln>
            <a:solidFill>
              <a:srgbClr val="899B9B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endCxn id="85" idx="1"/>
          </p:cNvCxnSpPr>
          <p:nvPr/>
        </p:nvCxnSpPr>
        <p:spPr>
          <a:xfrm>
            <a:off x="2533729" y="3281023"/>
            <a:ext cx="1238770" cy="46794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92" idx="1"/>
          </p:cNvCxnSpPr>
          <p:nvPr/>
        </p:nvCxnSpPr>
        <p:spPr>
          <a:xfrm>
            <a:off x="2347556" y="3687712"/>
            <a:ext cx="984438" cy="123417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8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63688" y="2726032"/>
            <a:ext cx="589334" cy="584060"/>
          </a:xfrm>
          <a:prstGeom prst="rect">
            <a:avLst/>
          </a:prstGeom>
          <a:noFill/>
        </p:spPr>
      </p:pic>
      <p:grpSp>
        <p:nvGrpSpPr>
          <p:cNvPr id="59" name="组合 83"/>
          <p:cNvGrpSpPr/>
          <p:nvPr/>
        </p:nvGrpSpPr>
        <p:grpSpPr>
          <a:xfrm>
            <a:off x="3793330" y="4742077"/>
            <a:ext cx="2929199" cy="324000"/>
            <a:chOff x="3725452" y="554348"/>
            <a:chExt cx="2929199" cy="324000"/>
          </a:xfrm>
        </p:grpSpPr>
        <p:pic>
          <p:nvPicPr>
            <p:cNvPr id="60" name="Picture 5" descr="E:\工作文档\培训\学员资料\学员资料\参考资料\按钮素材\标题栏\水晶标题栏\灰色水晶标题1.png"/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725452" y="554348"/>
              <a:ext cx="2929199" cy="324000"/>
            </a:xfrm>
            <a:prstGeom prst="rect">
              <a:avLst/>
            </a:prstGeom>
            <a:noFill/>
          </p:spPr>
        </p:pic>
        <p:sp>
          <p:nvSpPr>
            <p:cNvPr id="61" name="AutoShape 11"/>
            <p:cNvSpPr>
              <a:spLocks noChangeArrowheads="1"/>
            </p:cNvSpPr>
            <p:nvPr/>
          </p:nvSpPr>
          <p:spPr bwMode="auto">
            <a:xfrm>
              <a:off x="3912180" y="606881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kumimoji="1" lang="zh-CN" altLang="en-US" sz="16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攻击面和攻击树</a:t>
              </a:r>
              <a:endParaRPr kumimoji="1" lang="zh-CN" altLang="zh-CN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2" name="组合 80"/>
          <p:cNvGrpSpPr/>
          <p:nvPr/>
        </p:nvGrpSpPr>
        <p:grpSpPr>
          <a:xfrm>
            <a:off x="4117961" y="4157309"/>
            <a:ext cx="3073175" cy="324000"/>
            <a:chOff x="3478763" y="516373"/>
            <a:chExt cx="3144757" cy="324000"/>
          </a:xfrm>
        </p:grpSpPr>
        <p:pic>
          <p:nvPicPr>
            <p:cNvPr id="63" name="Picture 5" descr="E:\工作文档\培训\学员资料\学员资料\参考资料\按钮素材\标题栏\水晶标题栏\灰色水晶标题1.png"/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478763" y="516373"/>
              <a:ext cx="3144757" cy="324000"/>
            </a:xfrm>
            <a:prstGeom prst="rect">
              <a:avLst/>
            </a:prstGeom>
            <a:noFill/>
          </p:spPr>
        </p:pic>
        <p:sp>
          <p:nvSpPr>
            <p:cNvPr id="64" name="AutoShape 11"/>
            <p:cNvSpPr>
              <a:spLocks noChangeArrowheads="1"/>
            </p:cNvSpPr>
            <p:nvPr/>
          </p:nvSpPr>
          <p:spPr bwMode="auto">
            <a:xfrm>
              <a:off x="3799658" y="545299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kumimoji="1" lang="zh-CN" altLang="en-US" sz="16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基本安全设计准则</a:t>
              </a:r>
              <a:endParaRPr kumimoji="1" lang="zh-CN" altLang="zh-CN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5" name="组合 77"/>
          <p:cNvGrpSpPr/>
          <p:nvPr/>
        </p:nvGrpSpPr>
        <p:grpSpPr>
          <a:xfrm>
            <a:off x="4230038" y="3572541"/>
            <a:ext cx="3202132" cy="324000"/>
            <a:chOff x="3693553" y="506823"/>
            <a:chExt cx="2929199" cy="324000"/>
          </a:xfrm>
        </p:grpSpPr>
        <p:pic>
          <p:nvPicPr>
            <p:cNvPr id="66" name="Picture 5" descr="E:\工作文档\培训\学员资料\学员资料\参考资料\按钮素材\标题栏\水晶标题栏\灰色水晶标题1.png"/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693553" y="506823"/>
              <a:ext cx="2929199" cy="324000"/>
            </a:xfrm>
            <a:prstGeom prst="rect">
              <a:avLst/>
            </a:prstGeom>
            <a:noFill/>
          </p:spPr>
        </p:pic>
        <p:sp>
          <p:nvSpPr>
            <p:cNvPr id="67" name="AutoShape 11"/>
            <p:cNvSpPr>
              <a:spLocks noChangeArrowheads="1"/>
            </p:cNvSpPr>
            <p:nvPr/>
          </p:nvSpPr>
          <p:spPr bwMode="auto">
            <a:xfrm>
              <a:off x="3896594" y="524033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kumimoji="1" lang="zh-CN" altLang="en-US" sz="16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安全机制</a:t>
              </a:r>
              <a:endParaRPr kumimoji="1" lang="zh-CN" altLang="zh-CN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8" name="组合 74"/>
          <p:cNvGrpSpPr/>
          <p:nvPr/>
        </p:nvGrpSpPr>
        <p:grpSpPr>
          <a:xfrm>
            <a:off x="4232914" y="2987773"/>
            <a:ext cx="3199255" cy="324000"/>
            <a:chOff x="3716670" y="525848"/>
            <a:chExt cx="2929199" cy="324000"/>
          </a:xfrm>
        </p:grpSpPr>
        <p:pic>
          <p:nvPicPr>
            <p:cNvPr id="69" name="Picture 5" descr="E:\工作文档\培训\学员资料\学员资料\参考资料\按钮素材\标题栏\水晶标题栏\灰色水晶标题1.png"/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716670" y="525848"/>
              <a:ext cx="2929199" cy="324000"/>
            </a:xfrm>
            <a:prstGeom prst="rect">
              <a:avLst/>
            </a:prstGeom>
            <a:noFill/>
          </p:spPr>
        </p:pic>
        <p:sp>
          <p:nvSpPr>
            <p:cNvPr id="70" name="AutoShape 11"/>
            <p:cNvSpPr>
              <a:spLocks noChangeArrowheads="1"/>
            </p:cNvSpPr>
            <p:nvPr/>
          </p:nvSpPr>
          <p:spPr bwMode="auto">
            <a:xfrm>
              <a:off x="3964585" y="545615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kumimoji="1" lang="zh-CN" altLang="en-US" sz="16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安全服务</a:t>
              </a:r>
              <a:endParaRPr kumimoji="1" lang="zh-CN" altLang="zh-CN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1" name="组合 71"/>
          <p:cNvGrpSpPr/>
          <p:nvPr/>
        </p:nvGrpSpPr>
        <p:grpSpPr>
          <a:xfrm>
            <a:off x="4121278" y="2403005"/>
            <a:ext cx="3091124" cy="324000"/>
            <a:chOff x="3727123" y="544873"/>
            <a:chExt cx="2929199" cy="324000"/>
          </a:xfrm>
        </p:grpSpPr>
        <p:pic>
          <p:nvPicPr>
            <p:cNvPr id="72" name="Picture 5" descr="E:\工作文档\培训\学员资料\学员资料\参考资料\按钮素材\标题栏\水晶标题栏\灰色水晶标题1.png"/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727123" y="544873"/>
              <a:ext cx="2929199" cy="324000"/>
            </a:xfrm>
            <a:prstGeom prst="rect">
              <a:avLst/>
            </a:prstGeom>
            <a:noFill/>
          </p:spPr>
        </p:pic>
        <p:sp>
          <p:nvSpPr>
            <p:cNvPr id="73" name="AutoShape 11"/>
            <p:cNvSpPr>
              <a:spLocks noChangeArrowheads="1"/>
            </p:cNvSpPr>
            <p:nvPr/>
          </p:nvSpPr>
          <p:spPr bwMode="auto">
            <a:xfrm>
              <a:off x="3960839" y="577198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安全攻击</a:t>
              </a:r>
              <a:endParaRPr lang="zh-CN" altLang="zh-CN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4" name="组合 68"/>
          <p:cNvGrpSpPr/>
          <p:nvPr/>
        </p:nvGrpSpPr>
        <p:grpSpPr>
          <a:xfrm>
            <a:off x="3889027" y="1818237"/>
            <a:ext cx="2929199" cy="324000"/>
            <a:chOff x="3774177" y="544848"/>
            <a:chExt cx="2929199" cy="324000"/>
          </a:xfrm>
        </p:grpSpPr>
        <p:pic>
          <p:nvPicPr>
            <p:cNvPr id="75" name="Picture 5" descr="E:\工作文档\培训\学员资料\学员资料\参考资料\按钮素材\标题栏\水晶标题栏\灰色水晶标题1.png"/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774177" y="544848"/>
              <a:ext cx="2929199" cy="324000"/>
            </a:xfrm>
            <a:prstGeom prst="rect">
              <a:avLst/>
            </a:prstGeom>
            <a:noFill/>
            <a:effectLst/>
          </p:spPr>
        </p:pic>
        <p:sp>
          <p:nvSpPr>
            <p:cNvPr id="76" name="AutoShape 11"/>
            <p:cNvSpPr>
              <a:spLocks noChangeArrowheads="1"/>
            </p:cNvSpPr>
            <p:nvPr/>
          </p:nvSpPr>
          <p:spPr bwMode="auto">
            <a:xfrm>
              <a:off x="3889419" y="566015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kumimoji="0" lang="en-US" altLang="zh-CN" sz="16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OSI</a:t>
              </a:r>
              <a:r>
                <a:rPr kumimoji="0" lang="zh-CN" altLang="en-US" sz="16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安全体系架构</a:t>
              </a:r>
            </a:p>
          </p:txBody>
        </p:sp>
      </p:grpSp>
      <p:pic>
        <p:nvPicPr>
          <p:cNvPr id="80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72499" y="2935988"/>
            <a:ext cx="474948" cy="473557"/>
          </a:xfrm>
          <a:prstGeom prst="rect">
            <a:avLst/>
          </a:prstGeom>
          <a:noFill/>
        </p:spPr>
      </p:pic>
      <p:pic>
        <p:nvPicPr>
          <p:cNvPr id="81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8452" y="4088390"/>
            <a:ext cx="474948" cy="473557"/>
          </a:xfrm>
          <a:prstGeom prst="rect">
            <a:avLst/>
          </a:prstGeom>
          <a:noFill/>
        </p:spPr>
      </p:pic>
      <p:pic>
        <p:nvPicPr>
          <p:cNvPr id="82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23538" y="4664591"/>
            <a:ext cx="474948" cy="473557"/>
          </a:xfrm>
          <a:prstGeom prst="rect">
            <a:avLst/>
          </a:prstGeom>
          <a:noFill/>
        </p:spPr>
      </p:pic>
      <p:sp>
        <p:nvSpPr>
          <p:cNvPr id="83" name="TextBox 72"/>
          <p:cNvSpPr txBox="1"/>
          <p:nvPr/>
        </p:nvSpPr>
        <p:spPr>
          <a:xfrm>
            <a:off x="3666775" y="4153519"/>
            <a:ext cx="438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1.6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TextBox 73"/>
          <p:cNvSpPr txBox="1"/>
          <p:nvPr/>
        </p:nvSpPr>
        <p:spPr>
          <a:xfrm>
            <a:off x="3739988" y="3032849"/>
            <a:ext cx="509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5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72499" y="3512189"/>
            <a:ext cx="474948" cy="473557"/>
          </a:xfrm>
          <a:prstGeom prst="rect">
            <a:avLst/>
          </a:prstGeom>
          <a:noFill/>
        </p:spPr>
      </p:pic>
      <p:pic>
        <p:nvPicPr>
          <p:cNvPr id="86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58452" y="2359787"/>
            <a:ext cx="474948" cy="473557"/>
          </a:xfrm>
          <a:prstGeom prst="rect">
            <a:avLst/>
          </a:prstGeom>
          <a:noFill/>
        </p:spPr>
      </p:pic>
      <p:pic>
        <p:nvPicPr>
          <p:cNvPr id="87" name="Picture 8" descr="E:\工作文档\培训\学员资料\学员资料\参考资料\按钮素材\圆形文本框\水晶文本框\水晶灰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40501" y="1783586"/>
            <a:ext cx="474948" cy="473557"/>
          </a:xfrm>
          <a:prstGeom prst="rect">
            <a:avLst/>
          </a:prstGeom>
          <a:noFill/>
        </p:spPr>
      </p:pic>
      <p:sp>
        <p:nvSpPr>
          <p:cNvPr id="89" name="TextBox 78"/>
          <p:cNvSpPr txBox="1"/>
          <p:nvPr/>
        </p:nvSpPr>
        <p:spPr>
          <a:xfrm>
            <a:off x="3424940" y="1870855"/>
            <a:ext cx="444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TextBox 79"/>
          <p:cNvSpPr txBox="1"/>
          <p:nvPr/>
        </p:nvSpPr>
        <p:spPr>
          <a:xfrm>
            <a:off x="3652409" y="2442264"/>
            <a:ext cx="438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TextBox 80"/>
          <p:cNvSpPr txBox="1"/>
          <p:nvPr/>
        </p:nvSpPr>
        <p:spPr>
          <a:xfrm>
            <a:off x="3772500" y="3581107"/>
            <a:ext cx="453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TextBox 81"/>
          <p:cNvSpPr txBox="1"/>
          <p:nvPr/>
        </p:nvSpPr>
        <p:spPr>
          <a:xfrm>
            <a:off x="3331994" y="4760411"/>
            <a:ext cx="448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1.7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9" name="直接连接符 98"/>
          <p:cNvCxnSpPr>
            <a:endCxn id="87" idx="1"/>
          </p:cNvCxnSpPr>
          <p:nvPr/>
        </p:nvCxnSpPr>
        <p:spPr>
          <a:xfrm flipV="1">
            <a:off x="2533729" y="2020365"/>
            <a:ext cx="906772" cy="5711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endCxn id="81" idx="1"/>
          </p:cNvCxnSpPr>
          <p:nvPr/>
        </p:nvCxnSpPr>
        <p:spPr>
          <a:xfrm>
            <a:off x="2533729" y="3512189"/>
            <a:ext cx="1124723" cy="81298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endCxn id="86" idx="1"/>
          </p:cNvCxnSpPr>
          <p:nvPr/>
        </p:nvCxnSpPr>
        <p:spPr>
          <a:xfrm flipV="1">
            <a:off x="2642792" y="2596566"/>
            <a:ext cx="1015660" cy="23677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endCxn id="80" idx="1"/>
          </p:cNvCxnSpPr>
          <p:nvPr/>
        </p:nvCxnSpPr>
        <p:spPr>
          <a:xfrm flipV="1">
            <a:off x="2704153" y="3172767"/>
            <a:ext cx="1068346" cy="280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50" name="组合 83">
            <a:extLst>
              <a:ext uri="{FF2B5EF4-FFF2-40B4-BE49-F238E27FC236}">
                <a16:creationId xmlns:a16="http://schemas.microsoft.com/office/drawing/2014/main" id="{21F830D8-EA1E-410B-97A8-56D1CBC9779D}"/>
              </a:ext>
            </a:extLst>
          </p:cNvPr>
          <p:cNvGrpSpPr/>
          <p:nvPr/>
        </p:nvGrpSpPr>
        <p:grpSpPr>
          <a:xfrm>
            <a:off x="3587017" y="5318278"/>
            <a:ext cx="2929199" cy="324000"/>
            <a:chOff x="3725452" y="554348"/>
            <a:chExt cx="2929199" cy="324000"/>
          </a:xfrm>
        </p:grpSpPr>
        <p:pic>
          <p:nvPicPr>
            <p:cNvPr id="51" name="Picture 5" descr="E:\工作文档\培训\学员资料\学员资料\参考资料\按钮素材\标题栏\水晶标题栏\灰色水晶标题1.png">
              <a:extLst>
                <a:ext uri="{FF2B5EF4-FFF2-40B4-BE49-F238E27FC236}">
                  <a16:creationId xmlns:a16="http://schemas.microsoft.com/office/drawing/2014/main" id="{4EDB62DB-1BD5-467E-AA18-E20795549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725452" y="554348"/>
              <a:ext cx="2929199" cy="324000"/>
            </a:xfrm>
            <a:prstGeom prst="rect">
              <a:avLst/>
            </a:prstGeom>
            <a:noFill/>
          </p:spPr>
        </p:pic>
        <p:sp>
          <p:nvSpPr>
            <p:cNvPr id="52" name="AutoShape 11">
              <a:extLst>
                <a:ext uri="{FF2B5EF4-FFF2-40B4-BE49-F238E27FC236}">
                  <a16:creationId xmlns:a16="http://schemas.microsoft.com/office/drawing/2014/main" id="{4CECCF2E-5706-4FFD-B765-A95FB5A7C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2180" y="606881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r>
                <a:rPr lang="zh-CN" altLang="en-US" sz="16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网络安全模型</a:t>
              </a:r>
              <a:endParaRPr lang="zh-CN" altLang="zh-CN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4" name="组合 83">
            <a:extLst>
              <a:ext uri="{FF2B5EF4-FFF2-40B4-BE49-F238E27FC236}">
                <a16:creationId xmlns:a16="http://schemas.microsoft.com/office/drawing/2014/main" id="{4F5A38BE-BE4B-4F75-8201-AD15E5F1AFC2}"/>
              </a:ext>
            </a:extLst>
          </p:cNvPr>
          <p:cNvGrpSpPr/>
          <p:nvPr/>
        </p:nvGrpSpPr>
        <p:grpSpPr>
          <a:xfrm>
            <a:off x="3416076" y="5796042"/>
            <a:ext cx="2929199" cy="324000"/>
            <a:chOff x="3725452" y="554348"/>
            <a:chExt cx="2929199" cy="324000"/>
          </a:xfrm>
        </p:grpSpPr>
        <p:pic>
          <p:nvPicPr>
            <p:cNvPr id="94" name="Picture 5" descr="E:\工作文档\培训\学员资料\学员资料\参考资料\按钮素材\标题栏\水晶标题栏\灰色水晶标题1.png">
              <a:extLst>
                <a:ext uri="{FF2B5EF4-FFF2-40B4-BE49-F238E27FC236}">
                  <a16:creationId xmlns:a16="http://schemas.microsoft.com/office/drawing/2014/main" id="{6D031E8A-CD42-46B5-B5E1-0DB4BB0315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725452" y="554348"/>
              <a:ext cx="2929199" cy="324000"/>
            </a:xfrm>
            <a:prstGeom prst="rect">
              <a:avLst/>
            </a:prstGeom>
            <a:noFill/>
          </p:spPr>
        </p:pic>
        <p:sp>
          <p:nvSpPr>
            <p:cNvPr id="95" name="AutoShape 11">
              <a:extLst>
                <a:ext uri="{FF2B5EF4-FFF2-40B4-BE49-F238E27FC236}">
                  <a16:creationId xmlns:a16="http://schemas.microsoft.com/office/drawing/2014/main" id="{0A23EC39-5F1F-46D4-8FDE-F5AE4809F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2180" y="606881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kumimoji="1" lang="zh-CN" altLang="en-US" sz="1600" b="1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标 准</a:t>
              </a:r>
              <a:endParaRPr kumimoji="1" lang="zh-CN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97" name="Picture 8" descr="E:\工作文档\培训\学员资料\学员资料\参考资料\按钮素材\圆形文本框\水晶文本框\水晶灰1.PNG">
            <a:extLst>
              <a:ext uri="{FF2B5EF4-FFF2-40B4-BE49-F238E27FC236}">
                <a16:creationId xmlns:a16="http://schemas.microsoft.com/office/drawing/2014/main" id="{9C1C85C0-387A-4194-9018-992D1C2C5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3796" y="5221952"/>
            <a:ext cx="474948" cy="473557"/>
          </a:xfrm>
          <a:prstGeom prst="rect">
            <a:avLst/>
          </a:prstGeom>
          <a:noFill/>
        </p:spPr>
      </p:pic>
      <p:pic>
        <p:nvPicPr>
          <p:cNvPr id="98" name="Picture 8" descr="E:\工作文档\培训\学员资料\学员资料\参考资料\按钮素材\圆形文本框\水晶文本框\水晶灰1.PNG">
            <a:extLst>
              <a:ext uri="{FF2B5EF4-FFF2-40B4-BE49-F238E27FC236}">
                <a16:creationId xmlns:a16="http://schemas.microsoft.com/office/drawing/2014/main" id="{94E8B2FB-8294-459A-A498-BAB0FE6D5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15816" y="5805264"/>
            <a:ext cx="474948" cy="473557"/>
          </a:xfrm>
          <a:prstGeom prst="rect">
            <a:avLst/>
          </a:prstGeom>
          <a:noFill/>
        </p:spPr>
      </p:pic>
      <p:sp>
        <p:nvSpPr>
          <p:cNvPr id="105" name="TextBox 72">
            <a:extLst>
              <a:ext uri="{FF2B5EF4-FFF2-40B4-BE49-F238E27FC236}">
                <a16:creationId xmlns:a16="http://schemas.microsoft.com/office/drawing/2014/main" id="{A156EB15-E4CD-4704-AA61-3B708721B006}"/>
              </a:ext>
            </a:extLst>
          </p:cNvPr>
          <p:cNvSpPr txBox="1"/>
          <p:nvPr/>
        </p:nvSpPr>
        <p:spPr>
          <a:xfrm>
            <a:off x="3085784" y="5299509"/>
            <a:ext cx="438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1.8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TextBox 72">
            <a:extLst>
              <a:ext uri="{FF2B5EF4-FFF2-40B4-BE49-F238E27FC236}">
                <a16:creationId xmlns:a16="http://schemas.microsoft.com/office/drawing/2014/main" id="{6E86ED66-E66F-41BF-BE6F-AC7586FEA86A}"/>
              </a:ext>
            </a:extLst>
          </p:cNvPr>
          <p:cNvSpPr txBox="1"/>
          <p:nvPr/>
        </p:nvSpPr>
        <p:spPr>
          <a:xfrm>
            <a:off x="2915816" y="5888153"/>
            <a:ext cx="438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1.9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EDA5C00D-61A6-454C-973A-67A351699372}"/>
              </a:ext>
            </a:extLst>
          </p:cNvPr>
          <p:cNvCxnSpPr>
            <a:cxnSpLocks/>
          </p:cNvCxnSpPr>
          <p:nvPr/>
        </p:nvCxnSpPr>
        <p:spPr>
          <a:xfrm>
            <a:off x="2056776" y="3760890"/>
            <a:ext cx="1020115" cy="146106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6F30CD9A-3181-4EA2-9BC7-203B95E95D1D}"/>
              </a:ext>
            </a:extLst>
          </p:cNvPr>
          <p:cNvCxnSpPr>
            <a:cxnSpLocks/>
            <a:endCxn id="98" idx="0"/>
          </p:cNvCxnSpPr>
          <p:nvPr/>
        </p:nvCxnSpPr>
        <p:spPr>
          <a:xfrm>
            <a:off x="1918572" y="3781012"/>
            <a:ext cx="1234718" cy="202425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96" name="组合 74">
            <a:extLst>
              <a:ext uri="{FF2B5EF4-FFF2-40B4-BE49-F238E27FC236}">
                <a16:creationId xmlns:a16="http://schemas.microsoft.com/office/drawing/2014/main" id="{1686574C-1C44-4D4B-A314-EA9F403DEC0D}"/>
              </a:ext>
            </a:extLst>
          </p:cNvPr>
          <p:cNvGrpSpPr/>
          <p:nvPr/>
        </p:nvGrpSpPr>
        <p:grpSpPr>
          <a:xfrm>
            <a:off x="3556474" y="1205085"/>
            <a:ext cx="3199255" cy="324000"/>
            <a:chOff x="3716670" y="525848"/>
            <a:chExt cx="2929199" cy="324000"/>
          </a:xfrm>
        </p:grpSpPr>
        <p:pic>
          <p:nvPicPr>
            <p:cNvPr id="104" name="Picture 5" descr="E:\工作文档\培训\学员资料\学员资料\参考资料\按钮素材\标题栏\水晶标题栏\灰色水晶标题1.png">
              <a:extLst>
                <a:ext uri="{FF2B5EF4-FFF2-40B4-BE49-F238E27FC236}">
                  <a16:creationId xmlns:a16="http://schemas.microsoft.com/office/drawing/2014/main" id="{00432290-A565-4817-9962-8C7168B72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30000" contrast="-40000"/>
            </a:blip>
            <a:srcRect/>
            <a:stretch>
              <a:fillRect/>
            </a:stretch>
          </p:blipFill>
          <p:spPr bwMode="auto">
            <a:xfrm>
              <a:off x="3716670" y="525848"/>
              <a:ext cx="2929199" cy="324000"/>
            </a:xfrm>
            <a:prstGeom prst="rect">
              <a:avLst/>
            </a:prstGeom>
            <a:noFill/>
          </p:spPr>
        </p:pic>
        <p:sp>
          <p:nvSpPr>
            <p:cNvPr id="109" name="AutoShape 11">
              <a:extLst>
                <a:ext uri="{FF2B5EF4-FFF2-40B4-BE49-F238E27FC236}">
                  <a16:creationId xmlns:a16="http://schemas.microsoft.com/office/drawing/2014/main" id="{85F815EF-187F-4A62-8475-2E09BAB1F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585" y="545615"/>
              <a:ext cx="2462475" cy="255742"/>
            </a:xfrm>
            <a:custGeom>
              <a:avLst/>
              <a:gdLst>
                <a:gd name="connsiteX0" fmla="*/ 0 w 2814901"/>
                <a:gd name="connsiteY0" fmla="*/ 53169 h 319007"/>
                <a:gd name="connsiteX1" fmla="*/ 15573 w 2814901"/>
                <a:gd name="connsiteY1" fmla="*/ 15573 h 319007"/>
                <a:gd name="connsiteX2" fmla="*/ 53169 w 2814901"/>
                <a:gd name="connsiteY2" fmla="*/ 0 h 319007"/>
                <a:gd name="connsiteX3" fmla="*/ 2761732 w 2814901"/>
                <a:gd name="connsiteY3" fmla="*/ 0 h 319007"/>
                <a:gd name="connsiteX4" fmla="*/ 2799328 w 2814901"/>
                <a:gd name="connsiteY4" fmla="*/ 15573 h 319007"/>
                <a:gd name="connsiteX5" fmla="*/ 2814901 w 2814901"/>
                <a:gd name="connsiteY5" fmla="*/ 53169 h 319007"/>
                <a:gd name="connsiteX6" fmla="*/ 2814901 w 2814901"/>
                <a:gd name="connsiteY6" fmla="*/ 265838 h 319007"/>
                <a:gd name="connsiteX7" fmla="*/ 2799328 w 2814901"/>
                <a:gd name="connsiteY7" fmla="*/ 303434 h 319007"/>
                <a:gd name="connsiteX8" fmla="*/ 2761732 w 2814901"/>
                <a:gd name="connsiteY8" fmla="*/ 319007 h 319007"/>
                <a:gd name="connsiteX9" fmla="*/ 53169 w 2814901"/>
                <a:gd name="connsiteY9" fmla="*/ 319007 h 319007"/>
                <a:gd name="connsiteX10" fmla="*/ 15573 w 2814901"/>
                <a:gd name="connsiteY10" fmla="*/ 303434 h 319007"/>
                <a:gd name="connsiteX11" fmla="*/ 0 w 2814901"/>
                <a:gd name="connsiteY11" fmla="*/ 265838 h 319007"/>
                <a:gd name="connsiteX12" fmla="*/ 0 w 2814901"/>
                <a:gd name="connsiteY12" fmla="*/ 53169 h 31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4901" h="319007">
                  <a:moveTo>
                    <a:pt x="0" y="53169"/>
                  </a:moveTo>
                  <a:cubicBezTo>
                    <a:pt x="0" y="39068"/>
                    <a:pt x="5602" y="25544"/>
                    <a:pt x="15573" y="15573"/>
                  </a:cubicBezTo>
                  <a:cubicBezTo>
                    <a:pt x="25544" y="5602"/>
                    <a:pt x="39068" y="0"/>
                    <a:pt x="53169" y="0"/>
                  </a:cubicBezTo>
                  <a:lnTo>
                    <a:pt x="2761732" y="0"/>
                  </a:lnTo>
                  <a:cubicBezTo>
                    <a:pt x="2775833" y="0"/>
                    <a:pt x="2789357" y="5602"/>
                    <a:pt x="2799328" y="15573"/>
                  </a:cubicBezTo>
                  <a:cubicBezTo>
                    <a:pt x="2809299" y="25544"/>
                    <a:pt x="2814901" y="39068"/>
                    <a:pt x="2814901" y="53169"/>
                  </a:cubicBezTo>
                  <a:lnTo>
                    <a:pt x="2814901" y="265838"/>
                  </a:lnTo>
                  <a:cubicBezTo>
                    <a:pt x="2814901" y="279939"/>
                    <a:pt x="2809299" y="293463"/>
                    <a:pt x="2799328" y="303434"/>
                  </a:cubicBezTo>
                  <a:cubicBezTo>
                    <a:pt x="2789357" y="313405"/>
                    <a:pt x="2775833" y="319007"/>
                    <a:pt x="2761732" y="319007"/>
                  </a:cubicBezTo>
                  <a:lnTo>
                    <a:pt x="53169" y="319007"/>
                  </a:lnTo>
                  <a:cubicBezTo>
                    <a:pt x="39068" y="319007"/>
                    <a:pt x="25544" y="313405"/>
                    <a:pt x="15573" y="303434"/>
                  </a:cubicBezTo>
                  <a:cubicBezTo>
                    <a:pt x="5602" y="293463"/>
                    <a:pt x="0" y="279939"/>
                    <a:pt x="0" y="265838"/>
                  </a:cubicBezTo>
                  <a:lnTo>
                    <a:pt x="0" y="53169"/>
                  </a:lnTo>
                  <a:close/>
                </a:path>
              </a:pathLst>
            </a:custGeom>
            <a:noFill/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1001">
              <a:schemeClr val="lt2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/>
              <a:r>
                <a:rPr kumimoji="1" lang="zh-CN" altLang="en-US" sz="1600" dirty="0">
                  <a:latin typeface="微软雅黑" pitchFamily="34" charset="-122"/>
                  <a:ea typeface="微软雅黑" pitchFamily="34" charset="-122"/>
                </a:rPr>
                <a:t>计算机安全概念</a:t>
              </a:r>
              <a:endParaRPr kumimoji="1" lang="zh-CN" altLang="zh-CN" sz="16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10" name="Picture 8" descr="E:\工作文档\培训\学员资料\学员资料\参考资料\按钮素材\圆形文本框\水晶文本框\水晶灰1.PNG">
            <a:extLst>
              <a:ext uri="{FF2B5EF4-FFF2-40B4-BE49-F238E27FC236}">
                <a16:creationId xmlns:a16="http://schemas.microsoft.com/office/drawing/2014/main" id="{2A6DCB7F-BA71-4371-BD59-D219D8F36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2931" y="1165015"/>
            <a:ext cx="474948" cy="473557"/>
          </a:xfrm>
          <a:prstGeom prst="rect">
            <a:avLst/>
          </a:prstGeom>
          <a:noFill/>
        </p:spPr>
      </p:pic>
      <p:sp>
        <p:nvSpPr>
          <p:cNvPr id="111" name="TextBox 78">
            <a:extLst>
              <a:ext uri="{FF2B5EF4-FFF2-40B4-BE49-F238E27FC236}">
                <a16:creationId xmlns:a16="http://schemas.microsoft.com/office/drawing/2014/main" id="{CA502E78-2B7A-420F-9A79-7E1F2EA9982A}"/>
              </a:ext>
            </a:extLst>
          </p:cNvPr>
          <p:cNvSpPr txBox="1"/>
          <p:nvPr/>
        </p:nvSpPr>
        <p:spPr>
          <a:xfrm>
            <a:off x="3064336" y="1234159"/>
            <a:ext cx="444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0291319"/>
      </p:ext>
    </p:extLst>
  </p:cSld>
  <p:clrMapOvr>
    <a:masterClrMapping/>
  </p:clrMapOvr>
  <p:transition>
    <p:wipe dir="d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标 准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C6DF-6CBA-48D9-8555-68A60C0E1C96}" type="datetime2">
              <a:rPr lang="zh-CN" altLang="en-US" smtClean="0"/>
              <a:t>2025年2月20日</a:t>
            </a:fld>
            <a:endParaRPr lang="en-US" altLang="zh-CN" dirty="0"/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428625" y="473075"/>
            <a:ext cx="1009650" cy="6413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altLang="zh-CN" sz="3600" b="1" dirty="0">
                <a:solidFill>
                  <a:schemeClr val="bg1"/>
                </a:solidFill>
                <a:latin typeface="Arial Black" pitchFamily="34" charset="0"/>
              </a:rPr>
              <a:t>1.9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世界各国根据自己的研究进展和实际情况，先后发布了一系列信息安全风险评估的规范和标准，比较有代表性的有：</a:t>
            </a:r>
          </a:p>
          <a:p>
            <a:pPr marL="800100" indent="-4572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美国国家标准与技术研究所</a:t>
            </a:r>
            <a:r>
              <a:rPr lang="en-US" altLang="zh-CN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NIST.</a:t>
            </a:r>
          </a:p>
          <a:p>
            <a:pPr marL="800100" indent="-4572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互联网协会</a:t>
            </a:r>
            <a:r>
              <a:rPr lang="en-US" altLang="zh-CN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ISOC.</a:t>
            </a:r>
          </a:p>
          <a:p>
            <a:pPr marL="800100" indent="-4572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加拿大发布的可信计算机产品评估准则</a:t>
            </a:r>
            <a:r>
              <a:rPr lang="en-US" altLang="zh-CN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CTCPEC.</a:t>
            </a:r>
          </a:p>
          <a:p>
            <a:pPr marL="800100" indent="-4572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美国、加拿大、欧洲四国共同提出的信息技术安全性评估通用准则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CC,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已被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ISO/IEC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批准为</a:t>
            </a:r>
            <a:r>
              <a:rPr lang="en-US" altLang="zh-CN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ISO/IEC 15408.</a:t>
            </a:r>
          </a:p>
          <a:p>
            <a:pPr marL="800100" indent="-4572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国际标准化组织发布的信息技术安全管理指南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ISO 13335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.</a:t>
            </a:r>
          </a:p>
          <a:p>
            <a:pPr marL="800100" indent="-457200">
              <a:lnSpc>
                <a:spcPct val="130000"/>
              </a:lnSpc>
              <a:buFont typeface="+mj-lt"/>
              <a:buAutoNum type="arabicPeriod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英国标准化协会（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BSI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）制定的信息安全管理体系标准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BS 7799,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被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ISO/IEC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批准为</a:t>
            </a:r>
            <a:r>
              <a:rPr lang="en-US" altLang="zh-CN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ISO/IEC17799.</a:t>
            </a:r>
          </a:p>
          <a:p>
            <a:pPr indent="0">
              <a:buFontTx/>
              <a:buNone/>
            </a:pP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2000" dirty="0"/>
              <a:t>           </a:t>
            </a:r>
            <a:endParaRPr lang="en-US" alt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D2523-320B-46B9-864B-EA9DC24FC5D1}" type="slidenum">
              <a:rPr lang="en-US" altLang="zh-CN" smtClean="0"/>
              <a:pPr/>
              <a:t>97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9564992"/>
      </p:ext>
    </p:extLst>
  </p:cSld>
  <p:clrMapOvr>
    <a:masterClrMapping/>
  </p:clrMapOvr>
  <p:transition>
    <p:wipe dir="d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4BD9-59E5-4EBE-883A-C11866AA5DE2}" type="datetime2">
              <a:rPr lang="zh-CN" altLang="en-US" smtClean="0"/>
              <a:t>2025年2月20日</a:t>
            </a:fld>
            <a:endParaRPr lang="en-US" altLang="zh-CN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2E61-75E1-4E22-B7C3-7A96A5DEDED1}" type="slidenum">
              <a:rPr lang="en-US" altLang="zh-CN" smtClean="0"/>
              <a:pPr/>
              <a:t>98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0" y="-26988"/>
            <a:ext cx="7921625" cy="1008063"/>
          </a:xfrm>
        </p:spPr>
        <p:txBody>
          <a:bodyPr/>
          <a:lstStyle/>
          <a:p>
            <a:r>
              <a:rPr lang="zh-CN" altLang="en-US" b="0" dirty="0">
                <a:solidFill>
                  <a:schemeClr val="bg1"/>
                </a:solidFill>
              </a:rPr>
              <a:t>标 准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27584" y="1556792"/>
            <a:ext cx="72008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7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美国国家安全局（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NSA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）制定的信息保障技术框架</a:t>
            </a:r>
            <a:r>
              <a:rPr lang="en-US" altLang="zh-CN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IATF.</a:t>
            </a:r>
          </a:p>
          <a:p>
            <a:pPr marL="457200" indent="-457200" algn="l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7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系统安全工程能力成熟度模型</a:t>
            </a:r>
            <a:r>
              <a:rPr lang="en-US" altLang="zh-CN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SSE-CMM.</a:t>
            </a:r>
          </a:p>
          <a:p>
            <a:pPr marL="457200" indent="-457200" algn="l">
              <a:lnSpc>
                <a:spcPct val="150000"/>
              </a:lnSpc>
              <a:spcAft>
                <a:spcPts val="0"/>
              </a:spcAft>
              <a:buFont typeface="+mj-lt"/>
              <a:buAutoNum type="arabicPeriod" startAt="7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我国颁布的安全标准：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a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国务院发布的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中华人民共和国计算机信息系统安全保护条例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；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b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公安部制定的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GB 17859-1999《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计算机信息系统安全保护等级划分准则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；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c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国防科工委发布的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GJB 2646-96《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军用计算机安全评估准则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GJB 3395-95《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军用计算机网络安全等级评估标准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；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d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国家质监局发布的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GB/T 18366-2001《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信息技术、安全技术、信息技术安全性评估准则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.</a:t>
            </a: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428625" y="473075"/>
            <a:ext cx="1009650" cy="6413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0" lang="en-US" altLang="zh-CN" sz="3600" b="1" dirty="0">
                <a:solidFill>
                  <a:schemeClr val="bg1"/>
                </a:solidFill>
                <a:latin typeface="Arial Black" pitchFamily="34" charset="0"/>
              </a:rPr>
              <a:t>1.9</a:t>
            </a:r>
          </a:p>
        </p:txBody>
      </p:sp>
    </p:spTree>
    <p:extLst>
      <p:ext uri="{BB962C8B-B14F-4D97-AF65-F5344CB8AC3E}">
        <p14:creationId xmlns:p14="http://schemas.microsoft.com/office/powerpoint/2010/main" val="1468380758"/>
      </p:ext>
    </p:extLst>
  </p:cSld>
  <p:clrMapOvr>
    <a:masterClrMapping/>
  </p:clrMapOvr>
  <p:transition>
    <p:wipe dir="d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568" y="3356992"/>
            <a:ext cx="7772400" cy="1143000"/>
          </a:xfrm>
        </p:spPr>
        <p:txBody>
          <a:bodyPr/>
          <a:lstStyle/>
          <a:p>
            <a:r>
              <a:rPr lang="zh-CN" altLang="en-US" sz="9600" dirty="0"/>
              <a:t>谢  谢！</a:t>
            </a:r>
          </a:p>
        </p:txBody>
      </p:sp>
    </p:spTree>
    <p:extLst>
      <p:ext uri="{BB962C8B-B14F-4D97-AF65-F5344CB8AC3E}">
        <p14:creationId xmlns:p14="http://schemas.microsoft.com/office/powerpoint/2010/main" val="987249209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29800">
                                          <p:val>
                                            <p:strVal val="#ppt_h/2"/>
                                          </p:val>
                                        </p:tav>
                                        <p:tav tm="39800">
                                          <p:val>
                                            <p:strVal val="#ppt_h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"/>
                                          </p:val>
                                        </p:tav>
                                        <p:tav tm="59700">
                                          <p:val>
                                            <p:strVal val="#ppt_h"/>
                                          </p:val>
                                        </p:tav>
                                        <p:tav tm="69800">
                                          <p:val>
                                            <p:strVal val="#ppt_h/2"/>
                                          </p:val>
                                        </p:tav>
                                        <p:tav tm="7990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5"/>
                                          </p:val>
                                        </p:tav>
                                        <p:tav tm="19900">
                                          <p:val>
                                            <p:strVal val="#ppt_y-.2"/>
                                          </p:val>
                                        </p:tav>
                                        <p:tav tm="29800">
                                          <p:val>
                                            <p:strVal val="#ppt_y"/>
                                          </p:val>
                                        </p:tav>
                                        <p:tav tm="39800">
                                          <p:val>
                                            <p:strVal val="#ppt_y-.15"/>
                                          </p:val>
                                        </p:tav>
                                        <p:tav tm="50000">
                                          <p:val>
                                            <p:strVal val="#ppt_y"/>
                                          </p:val>
                                        </p:tav>
                                        <p:tav tm="59700">
                                          <p:val>
                                            <p:strVal val="#ppt_y-.1"/>
                                          </p:val>
                                        </p:tav>
                                        <p:tav tm="69800">
                                          <p:val>
                                            <p:strVal val="#ppt_y"/>
                                          </p:val>
                                        </p:tav>
                                        <p:tav tm="7990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" grpId="0"/>
    </p:bldLst>
  </p:timing>
</p:sld>
</file>

<file path=ppt/theme/theme1.xml><?xml version="1.0" encoding="utf-8"?>
<a:theme xmlns:a="http://schemas.openxmlformats.org/drawingml/2006/main" name="CERT9">
  <a:themeElements>
    <a:clrScheme name="CERT9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ERT9">
      <a:majorFont>
        <a:latin typeface="Times New Roman"/>
        <a:ea typeface="华文中宋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CERT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ERT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ERT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ERT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ERT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ERT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ERT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中宋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CERT9">
  <a:themeElements>
    <a:clrScheme name="CERT9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ERT9">
      <a:majorFont>
        <a:latin typeface="Times New Roman"/>
        <a:ea typeface="华文中宋"/>
        <a:cs typeface=""/>
      </a:majorFont>
      <a:minorFont>
        <a:latin typeface="Times New Roman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CERT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ERT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ERT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ERT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ERT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ERT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ERT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cncert</Template>
  <TotalTime>0</TotalTime>
  <Words>6023</Words>
  <Application>Microsoft Office PowerPoint</Application>
  <PresentationFormat>全屏显示(4:3)</PresentationFormat>
  <Paragraphs>1529</Paragraphs>
  <Slides>137</Slides>
  <Notes>137</Notes>
  <HiddenSlides>40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137</vt:i4>
      </vt:variant>
    </vt:vector>
  </HeadingPairs>
  <TitlesOfParts>
    <vt:vector size="150" baseType="lpstr">
      <vt:lpstr>华文彩云</vt:lpstr>
      <vt:lpstr>华文中宋</vt:lpstr>
      <vt:lpstr>楷体_GB2312</vt:lpstr>
      <vt:lpstr>微软雅黑</vt:lpstr>
      <vt:lpstr>Arial</vt:lpstr>
      <vt:lpstr>Arial Black</vt:lpstr>
      <vt:lpstr>Cambria Math</vt:lpstr>
      <vt:lpstr>Times New Roman</vt:lpstr>
      <vt:lpstr>Wingdings</vt:lpstr>
      <vt:lpstr>CERT9</vt:lpstr>
      <vt:lpstr>1_自定义设计方案</vt:lpstr>
      <vt:lpstr>1_CERT9</vt:lpstr>
      <vt:lpstr>Visio</vt:lpstr>
      <vt:lpstr>网 络 安 全 技 术</vt:lpstr>
      <vt:lpstr>自 我 介 绍</vt:lpstr>
      <vt:lpstr>自 我 介 绍</vt:lpstr>
      <vt:lpstr>自 我 介 绍</vt:lpstr>
      <vt:lpstr>课 程 整 体 介 绍</vt:lpstr>
      <vt:lpstr>课 程 整 体介 绍</vt:lpstr>
      <vt:lpstr>课 程 整 体介 绍</vt:lpstr>
      <vt:lpstr>课 程 整 体介 绍</vt:lpstr>
      <vt:lpstr>课 程 整 体介 绍</vt:lpstr>
      <vt:lpstr>课 程 整 体介 绍</vt:lpstr>
      <vt:lpstr>课 程 整 体介 绍</vt:lpstr>
      <vt:lpstr>课 程 整 体介 绍</vt:lpstr>
      <vt:lpstr>课 程 整 体介 绍</vt:lpstr>
      <vt:lpstr>课 程 整 体介 绍</vt:lpstr>
      <vt:lpstr>课 程 整 体介 绍</vt:lpstr>
      <vt:lpstr>课 程 整 体介 绍</vt:lpstr>
      <vt:lpstr>课 程 整 体介 绍</vt:lpstr>
      <vt:lpstr>课 程 整 体介 绍</vt:lpstr>
      <vt:lpstr>课 程 整 体介 绍</vt:lpstr>
      <vt:lpstr>课 程 整 体介 绍</vt:lpstr>
      <vt:lpstr>课 程 整 体介 绍</vt:lpstr>
      <vt:lpstr>课 程 整 体介 绍</vt:lpstr>
      <vt:lpstr>课 程 意 义- 数 据 保 护</vt:lpstr>
      <vt:lpstr>课 程 意 义-数 据 保 护 </vt:lpstr>
      <vt:lpstr>课 程 意 义-升 学 考 研</vt:lpstr>
      <vt:lpstr>课 程 意 义-升 学 考 研</vt:lpstr>
      <vt:lpstr>课 程 意 义-升 学 考 研</vt:lpstr>
      <vt:lpstr>课 程 意 义-毕 业 工 作</vt:lpstr>
      <vt:lpstr>课 程 意 义-毕 业 工 作</vt:lpstr>
      <vt:lpstr>课 程 意 义-毕 业 工 作</vt:lpstr>
      <vt:lpstr>课 程 意 义-毕 业 工 作</vt:lpstr>
      <vt:lpstr>课 程 意 义-毕 业 工 作</vt:lpstr>
      <vt:lpstr>课 程 意 义-毕 业 工 作</vt:lpstr>
      <vt:lpstr>课 程 意 义-毕 业 工 作</vt:lpstr>
      <vt:lpstr>课 程 意 义-毕 业 工 作</vt:lpstr>
      <vt:lpstr>课 程 意 义-毕 业 工 作</vt:lpstr>
      <vt:lpstr>课 程 意 义-毕 业 工 作</vt:lpstr>
      <vt:lpstr>课 程 意 义-毕 业 工 作</vt:lpstr>
      <vt:lpstr>课 程 意 义-毕 业 工 作</vt:lpstr>
      <vt:lpstr>课 程 意 义-毕 业 工 作</vt:lpstr>
      <vt:lpstr>课 程 说 明</vt:lpstr>
      <vt:lpstr>课 程 说 明</vt:lpstr>
      <vt:lpstr>本 课 程 对 学 生 的 要 求</vt:lpstr>
      <vt:lpstr>参考教材及文献</vt:lpstr>
      <vt:lpstr>参考教材及文献</vt:lpstr>
      <vt:lpstr>参考教材及文献</vt:lpstr>
      <vt:lpstr>教 学 内 容</vt:lpstr>
      <vt:lpstr>教 学 内 容</vt:lpstr>
      <vt:lpstr>     第一章 引言</vt:lpstr>
      <vt:lpstr>计算机安全概念</vt:lpstr>
      <vt:lpstr>计算机安全概念</vt:lpstr>
      <vt:lpstr>计算机安全概念</vt:lpstr>
      <vt:lpstr>     网络安全目标（定义或评价标准）</vt:lpstr>
      <vt:lpstr>网络安全目标</vt:lpstr>
      <vt:lpstr>网络安全目标</vt:lpstr>
      <vt:lpstr>网络安全目标</vt:lpstr>
      <vt:lpstr>网络安全目标</vt:lpstr>
      <vt:lpstr>网络安全目标</vt:lpstr>
      <vt:lpstr>网络安全目标</vt:lpstr>
      <vt:lpstr>网络安全目标</vt:lpstr>
      <vt:lpstr>网络安全目标</vt:lpstr>
      <vt:lpstr>网络安全目标</vt:lpstr>
      <vt:lpstr>网络安全目标</vt:lpstr>
      <vt:lpstr>网络安全目标</vt:lpstr>
      <vt:lpstr>网络安全目标</vt:lpstr>
      <vt:lpstr>网络安全目标</vt:lpstr>
      <vt:lpstr>网络安全目标</vt:lpstr>
      <vt:lpstr>网络安全目标</vt:lpstr>
      <vt:lpstr>网络安全目标</vt:lpstr>
      <vt:lpstr>网络安全目标</vt:lpstr>
      <vt:lpstr>网络安全目标</vt:lpstr>
      <vt:lpstr>网络安全目标</vt:lpstr>
      <vt:lpstr>网络安全目标</vt:lpstr>
      <vt:lpstr>网络安全目标</vt:lpstr>
      <vt:lpstr>     第一章 引言</vt:lpstr>
      <vt:lpstr>     安全攻击</vt:lpstr>
      <vt:lpstr>     被动攻击：北冥神功</vt:lpstr>
      <vt:lpstr>     被动攻击</vt:lpstr>
      <vt:lpstr>     被动攻击：生活中的例子</vt:lpstr>
      <vt:lpstr>     被动攻击：生活中的例子</vt:lpstr>
      <vt:lpstr>     被动攻击：生活中的例子</vt:lpstr>
      <vt:lpstr>     主动攻击</vt:lpstr>
      <vt:lpstr>主动攻击</vt:lpstr>
      <vt:lpstr>主动攻击</vt:lpstr>
      <vt:lpstr>主动攻击</vt:lpstr>
      <vt:lpstr>主动攻击</vt:lpstr>
      <vt:lpstr>主动攻击</vt:lpstr>
      <vt:lpstr>攻击树</vt:lpstr>
      <vt:lpstr>攻击树</vt:lpstr>
      <vt:lpstr>     第一章 引言</vt:lpstr>
      <vt:lpstr>网络安全模型</vt:lpstr>
      <vt:lpstr>网络安全模型</vt:lpstr>
      <vt:lpstr>网络安全模型</vt:lpstr>
      <vt:lpstr>网络访问安全模型</vt:lpstr>
      <vt:lpstr>网络访问安全模型</vt:lpstr>
      <vt:lpstr>     第一章 引言</vt:lpstr>
      <vt:lpstr>标 准</vt:lpstr>
      <vt:lpstr>标 准</vt:lpstr>
      <vt:lpstr>谢  谢！</vt:lpstr>
      <vt:lpstr>网络安全面临的挑战</vt:lpstr>
      <vt:lpstr>网络安全面临的挑战</vt:lpstr>
      <vt:lpstr>网络安全面临的挑战</vt:lpstr>
      <vt:lpstr>网络安全面临的挑战</vt:lpstr>
      <vt:lpstr>网络安全面临的挑战</vt:lpstr>
      <vt:lpstr>网络安全面临的挑战</vt:lpstr>
      <vt:lpstr>     第一章 网络安全概论</vt:lpstr>
      <vt:lpstr>OSI安全体系架构</vt:lpstr>
      <vt:lpstr>OSI安全体系架构</vt:lpstr>
      <vt:lpstr>OSI安全体系架构</vt:lpstr>
      <vt:lpstr>OSI安全体系架构</vt:lpstr>
      <vt:lpstr>     安全服务</vt:lpstr>
      <vt:lpstr>安全服务</vt:lpstr>
      <vt:lpstr>安全服务</vt:lpstr>
      <vt:lpstr>安全服务</vt:lpstr>
      <vt:lpstr>安全服务</vt:lpstr>
      <vt:lpstr>安全服务部署</vt:lpstr>
      <vt:lpstr>安全服务与安全攻击关系</vt:lpstr>
      <vt:lpstr>安全机制</vt:lpstr>
      <vt:lpstr>安全机制</vt:lpstr>
      <vt:lpstr>数据加密机制</vt:lpstr>
      <vt:lpstr>安全机制</vt:lpstr>
      <vt:lpstr>数字签名机制</vt:lpstr>
      <vt:lpstr>安全机制</vt:lpstr>
      <vt:lpstr>访问控制机制</vt:lpstr>
      <vt:lpstr>安全机制</vt:lpstr>
      <vt:lpstr>数据完整性机制</vt:lpstr>
      <vt:lpstr>安全机制</vt:lpstr>
      <vt:lpstr>实体认证机制</vt:lpstr>
      <vt:lpstr>安全机制</vt:lpstr>
      <vt:lpstr>流量填充机制</vt:lpstr>
      <vt:lpstr>安全机制</vt:lpstr>
      <vt:lpstr>路由控制机制</vt:lpstr>
      <vt:lpstr>安全机制</vt:lpstr>
      <vt:lpstr>公证机制</vt:lpstr>
      <vt:lpstr>安全机制与安全服务</vt:lpstr>
      <vt:lpstr>PowerPoint 演示文稿</vt:lpstr>
      <vt:lpstr>安全机制与安全服务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2017-09-11T06:02:55Z</dcterms:created>
  <dcterms:modified xsi:type="dcterms:W3CDTF">2025-02-20T13:29:26Z</dcterms:modified>
</cp:coreProperties>
</file>